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304" r:id="rId2"/>
    <p:sldId id="305" r:id="rId3"/>
    <p:sldId id="306" r:id="rId4"/>
    <p:sldId id="307" r:id="rId5"/>
    <p:sldId id="308" r:id="rId6"/>
    <p:sldId id="309" r:id="rId7"/>
    <p:sldId id="390" r:id="rId8"/>
    <p:sldId id="310" r:id="rId9"/>
    <p:sldId id="313" r:id="rId10"/>
    <p:sldId id="314" r:id="rId11"/>
    <p:sldId id="315" r:id="rId12"/>
    <p:sldId id="316" r:id="rId13"/>
    <p:sldId id="317" r:id="rId14"/>
    <p:sldId id="318" r:id="rId15"/>
    <p:sldId id="319" r:id="rId16"/>
    <p:sldId id="320" r:id="rId17"/>
    <p:sldId id="403" r:id="rId18"/>
    <p:sldId id="323" r:id="rId19"/>
    <p:sldId id="404" r:id="rId20"/>
    <p:sldId id="322" r:id="rId21"/>
    <p:sldId id="396" r:id="rId22"/>
    <p:sldId id="398" r:id="rId23"/>
    <p:sldId id="399" r:id="rId24"/>
    <p:sldId id="400" r:id="rId25"/>
    <p:sldId id="401" r:id="rId26"/>
    <p:sldId id="402" r:id="rId27"/>
    <p:sldId id="405" r:id="rId28"/>
    <p:sldId id="324" r:id="rId29"/>
    <p:sldId id="412" r:id="rId30"/>
    <p:sldId id="325" r:id="rId31"/>
    <p:sldId id="311" r:id="rId32"/>
    <p:sldId id="326" r:id="rId33"/>
    <p:sldId id="327" r:id="rId34"/>
    <p:sldId id="328" r:id="rId35"/>
    <p:sldId id="330" r:id="rId36"/>
    <p:sldId id="331" r:id="rId37"/>
    <p:sldId id="341" r:id="rId38"/>
    <p:sldId id="332" r:id="rId39"/>
    <p:sldId id="333" r:id="rId40"/>
    <p:sldId id="334" r:id="rId41"/>
    <p:sldId id="335" r:id="rId42"/>
    <p:sldId id="336" r:id="rId43"/>
    <p:sldId id="337" r:id="rId44"/>
    <p:sldId id="342" r:id="rId45"/>
    <p:sldId id="413" r:id="rId46"/>
    <p:sldId id="414" r:id="rId47"/>
    <p:sldId id="343" r:id="rId48"/>
    <p:sldId id="345" r:id="rId49"/>
    <p:sldId id="349" r:id="rId50"/>
    <p:sldId id="346" r:id="rId51"/>
    <p:sldId id="407" r:id="rId52"/>
    <p:sldId id="408" r:id="rId53"/>
    <p:sldId id="351" r:id="rId54"/>
    <p:sldId id="352" r:id="rId55"/>
    <p:sldId id="411" r:id="rId56"/>
    <p:sldId id="348" r:id="rId57"/>
    <p:sldId id="350" r:id="rId58"/>
    <p:sldId id="353" r:id="rId59"/>
    <p:sldId id="354" r:id="rId60"/>
    <p:sldId id="356" r:id="rId61"/>
    <p:sldId id="357" r:id="rId62"/>
    <p:sldId id="355" r:id="rId63"/>
    <p:sldId id="358" r:id="rId64"/>
    <p:sldId id="359" r:id="rId65"/>
    <p:sldId id="409" r:id="rId66"/>
    <p:sldId id="410" r:id="rId67"/>
    <p:sldId id="360" r:id="rId68"/>
    <p:sldId id="361" r:id="rId69"/>
    <p:sldId id="362" r:id="rId70"/>
    <p:sldId id="363" r:id="rId71"/>
    <p:sldId id="364" r:id="rId72"/>
    <p:sldId id="369" r:id="rId73"/>
    <p:sldId id="366" r:id="rId74"/>
    <p:sldId id="367" r:id="rId75"/>
    <p:sldId id="370" r:id="rId76"/>
    <p:sldId id="406" r:id="rId77"/>
    <p:sldId id="344" r:id="rId78"/>
    <p:sldId id="365" r:id="rId79"/>
    <p:sldId id="374" r:id="rId80"/>
    <p:sldId id="375" r:id="rId81"/>
    <p:sldId id="376" r:id="rId82"/>
    <p:sldId id="377" r:id="rId83"/>
    <p:sldId id="379" r:id="rId84"/>
    <p:sldId id="380" r:id="rId85"/>
    <p:sldId id="381" r:id="rId86"/>
    <p:sldId id="382" r:id="rId87"/>
    <p:sldId id="383" r:id="rId88"/>
    <p:sldId id="384" r:id="rId89"/>
    <p:sldId id="385" r:id="rId90"/>
    <p:sldId id="386" r:id="rId91"/>
    <p:sldId id="391" r:id="rId92"/>
    <p:sldId id="387" r:id="rId93"/>
    <p:sldId id="388" r:id="rId94"/>
    <p:sldId id="38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9C047BC-92D7-3D43-B74F-7723068813A0}">
          <p14:sldIdLst>
            <p14:sldId id="304"/>
            <p14:sldId id="305"/>
            <p14:sldId id="306"/>
            <p14:sldId id="307"/>
            <p14:sldId id="308"/>
            <p14:sldId id="309"/>
          </p14:sldIdLst>
        </p14:section>
        <p14:section name="Summary Section" id="{CBC4410B-8D31-B145-811C-975089C18537}">
          <p14:sldIdLst>
            <p14:sldId id="390"/>
          </p14:sldIdLst>
        </p14:section>
        <p14:section name="Section 1" id="{2D7EA381-AE84-BF45-AEEB-4A4CC2701185}">
          <p14:sldIdLst>
            <p14:sldId id="310"/>
            <p14:sldId id="313"/>
            <p14:sldId id="314"/>
            <p14:sldId id="315"/>
            <p14:sldId id="316"/>
            <p14:sldId id="317"/>
            <p14:sldId id="318"/>
            <p14:sldId id="319"/>
            <p14:sldId id="320"/>
            <p14:sldId id="403"/>
            <p14:sldId id="323"/>
            <p14:sldId id="404"/>
            <p14:sldId id="322"/>
            <p14:sldId id="396"/>
            <p14:sldId id="398"/>
            <p14:sldId id="399"/>
            <p14:sldId id="400"/>
            <p14:sldId id="401"/>
            <p14:sldId id="402"/>
            <p14:sldId id="405"/>
            <p14:sldId id="324"/>
            <p14:sldId id="412"/>
            <p14:sldId id="325"/>
          </p14:sldIdLst>
        </p14:section>
        <p14:section name="Section 2" id="{E8C13BDF-9044-CD49-974B-E25575902CF3}">
          <p14:sldIdLst>
            <p14:sldId id="311"/>
            <p14:sldId id="326"/>
            <p14:sldId id="327"/>
            <p14:sldId id="328"/>
            <p14:sldId id="330"/>
            <p14:sldId id="331"/>
            <p14:sldId id="341"/>
            <p14:sldId id="332"/>
            <p14:sldId id="333"/>
            <p14:sldId id="334"/>
            <p14:sldId id="335"/>
            <p14:sldId id="336"/>
            <p14:sldId id="337"/>
            <p14:sldId id="342"/>
            <p14:sldId id="413"/>
            <p14:sldId id="414"/>
          </p14:sldIdLst>
        </p14:section>
        <p14:section name="Section 3" id="{0510CB9D-236A-134F-9C13-95A3FD6EB8BB}">
          <p14:sldIdLst>
            <p14:sldId id="343"/>
            <p14:sldId id="345"/>
            <p14:sldId id="349"/>
            <p14:sldId id="346"/>
            <p14:sldId id="407"/>
            <p14:sldId id="408"/>
            <p14:sldId id="351"/>
            <p14:sldId id="352"/>
            <p14:sldId id="411"/>
            <p14:sldId id="348"/>
            <p14:sldId id="350"/>
            <p14:sldId id="353"/>
            <p14:sldId id="354"/>
            <p14:sldId id="356"/>
            <p14:sldId id="357"/>
            <p14:sldId id="355"/>
          </p14:sldIdLst>
        </p14:section>
        <p14:section name="Section 4" id="{F1E9EDAA-7535-AB41-AA6F-E404A17C9988}">
          <p14:sldIdLst>
            <p14:sldId id="358"/>
            <p14:sldId id="359"/>
            <p14:sldId id="409"/>
            <p14:sldId id="410"/>
            <p14:sldId id="360"/>
            <p14:sldId id="361"/>
            <p14:sldId id="362"/>
            <p14:sldId id="363"/>
            <p14:sldId id="364"/>
            <p14:sldId id="369"/>
            <p14:sldId id="366"/>
            <p14:sldId id="367"/>
            <p14:sldId id="370"/>
            <p14:sldId id="406"/>
          </p14:sldIdLst>
        </p14:section>
        <p14:section name="Section 5" id="{56C6EF1A-4C4B-C943-A764-7F4BA0A44CB1}">
          <p14:sldIdLst>
            <p14:sldId id="344"/>
            <p14:sldId id="365"/>
            <p14:sldId id="374"/>
            <p14:sldId id="375"/>
            <p14:sldId id="376"/>
            <p14:sldId id="377"/>
            <p14:sldId id="379"/>
            <p14:sldId id="380"/>
            <p14:sldId id="381"/>
            <p14:sldId id="382"/>
            <p14:sldId id="383"/>
            <p14:sldId id="384"/>
            <p14:sldId id="385"/>
            <p14:sldId id="386"/>
            <p14:sldId id="391"/>
            <p14:sldId id="387"/>
            <p14:sldId id="388"/>
            <p14:sldId id="389"/>
          </p14:sldIdLst>
        </p14:section>
      </p14:sectionLst>
    </p:ext>
    <p:ext uri="{EFAFB233-063F-42B5-8137-9DF3F51BA10A}">
      <p15:sldGuideLst xmlns:p15="http://schemas.microsoft.com/office/powerpoint/2012/main">
        <p15:guide id="1" orient="horz" pos="1728" userDrawn="1">
          <p15:clr>
            <a:srgbClr val="A4A3A4"/>
          </p15:clr>
        </p15:guide>
        <p15:guide id="2" pos="5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0008"/>
    <a:srgbClr val="FFB124"/>
    <a:srgbClr val="FF6C5A"/>
    <a:srgbClr val="F6973A"/>
    <a:srgbClr val="D10D14"/>
    <a:srgbClr val="D10014"/>
    <a:srgbClr val="D10009"/>
    <a:srgbClr val="D1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8"/>
    <p:restoredTop sz="94689"/>
  </p:normalViewPr>
  <p:slideViewPr>
    <p:cSldViewPr snapToGrid="0">
      <p:cViewPr varScale="1">
        <p:scale>
          <a:sx n="95" d="100"/>
          <a:sy n="95" d="100"/>
        </p:scale>
        <p:origin x="216" y="784"/>
      </p:cViewPr>
      <p:guideLst>
        <p:guide orient="horz" pos="1728"/>
        <p:guide pos="5472"/>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6073-908A-89AB-5507-822CDE35C7F4}"/>
              </a:ext>
            </a:extLst>
          </p:cNvPr>
          <p:cNvSpPr>
            <a:spLocks noGrp="1"/>
          </p:cNvSpPr>
          <p:nvPr>
            <p:ph type="ctrTitle"/>
          </p:nvPr>
        </p:nvSpPr>
        <p:spPr>
          <a:xfrm>
            <a:off x="1524000" y="1122363"/>
            <a:ext cx="9144000" cy="2387600"/>
          </a:xfrm>
          <a:ln w="28575">
            <a:noFill/>
          </a:ln>
        </p:spPr>
        <p:txBody>
          <a:bodyPr anchor="b"/>
          <a:lstStyle>
            <a:lvl1pPr algn="ctr">
              <a:defRPr sz="6000" b="1">
                <a:solidFill>
                  <a:srgbClr val="4E2A84"/>
                </a:solidFill>
              </a:defRPr>
            </a:lvl1pPr>
          </a:lstStyle>
          <a:p>
            <a:r>
              <a:rPr lang="en-US"/>
              <a:t>Click to edit Master title style</a:t>
            </a:r>
          </a:p>
        </p:txBody>
      </p:sp>
      <p:sp>
        <p:nvSpPr>
          <p:cNvPr id="3" name="Subtitle 2">
            <a:extLst>
              <a:ext uri="{FF2B5EF4-FFF2-40B4-BE49-F238E27FC236}">
                <a16:creationId xmlns:a16="http://schemas.microsoft.com/office/drawing/2014/main" id="{FB1B5D14-338A-AF28-3045-3FA3FAA028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56D71A-A875-0AF4-98E8-3B04D5E10F74}"/>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5" name="Footer Placeholder 4">
            <a:extLst>
              <a:ext uri="{FF2B5EF4-FFF2-40B4-BE49-F238E27FC236}">
                <a16:creationId xmlns:a16="http://schemas.microsoft.com/office/drawing/2014/main" id="{5E3462CF-15CF-3119-44E1-6A2E6DC822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BF1063-7CBA-D23D-9D84-C1A45FF90225}"/>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9066455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722A5-135B-A757-D0FD-A4962C513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A863C5-BC70-7885-2291-59C7E4381B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07735F8-6EF8-9A24-A687-F8A17C531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B43A1-45FD-D7AA-09A9-BD0501B7E9F8}"/>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6" name="Footer Placeholder 5">
            <a:extLst>
              <a:ext uri="{FF2B5EF4-FFF2-40B4-BE49-F238E27FC236}">
                <a16:creationId xmlns:a16="http://schemas.microsoft.com/office/drawing/2014/main" id="{8FBC344F-3409-A560-B59F-45729E6184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A796D8-6A45-492C-2195-86DD1257FC8E}"/>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3623757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F8F04-5570-A47D-7A03-F65298807E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8E1068-6E28-FA1B-3B2F-C47EA9E772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8A2979-CA75-1C17-494B-FA9D4949854F}"/>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5" name="Footer Placeholder 4">
            <a:extLst>
              <a:ext uri="{FF2B5EF4-FFF2-40B4-BE49-F238E27FC236}">
                <a16:creationId xmlns:a16="http://schemas.microsoft.com/office/drawing/2014/main" id="{BA0B9CA7-1FBF-6193-0219-AC97DEB610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6D3775-780E-F7F8-1AAA-5A4691F15F88}"/>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3172848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176430-515A-751B-E949-B3CA043F20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39CFEB-16E6-7B43-7730-03558AF505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A59A5-0EB3-C74B-5890-5AE26D71A614}"/>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5" name="Footer Placeholder 4">
            <a:extLst>
              <a:ext uri="{FF2B5EF4-FFF2-40B4-BE49-F238E27FC236}">
                <a16:creationId xmlns:a16="http://schemas.microsoft.com/office/drawing/2014/main" id="{AB8AAFEB-95C8-2B00-5B28-5005189F9D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542BC8-D6E4-5A50-21BF-B4346DD6C596}"/>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2932394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A5EF-CA8A-CA7E-6CCF-3AD1F04F63A5}"/>
              </a:ext>
            </a:extLst>
          </p:cNvPr>
          <p:cNvSpPr>
            <a:spLocks noGrp="1"/>
          </p:cNvSpPr>
          <p:nvPr>
            <p:ph type="title"/>
          </p:nvPr>
        </p:nvSpPr>
        <p:spPr>
          <a:xfrm>
            <a:off x="838200" y="243205"/>
            <a:ext cx="10515600" cy="899795"/>
          </a:xfrm>
        </p:spPr>
        <p:txBody>
          <a:bodyPr/>
          <a:lstStyle>
            <a:lvl1pPr>
              <a:defRPr b="1">
                <a:solidFill>
                  <a:srgbClr val="4E2A84"/>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E3DC07CB-A8AB-7E01-AB5D-A840BD664CAF}"/>
              </a:ext>
            </a:extLst>
          </p:cNvPr>
          <p:cNvSpPr>
            <a:spLocks noGrp="1"/>
          </p:cNvSpPr>
          <p:nvPr>
            <p:ph idx="1"/>
          </p:nvPr>
        </p:nvSpPr>
        <p:spPr>
          <a:xfrm>
            <a:off x="838200" y="1473200"/>
            <a:ext cx="10515600" cy="4703763"/>
          </a:xfrm>
        </p:spPr>
        <p:txBody>
          <a:bodyPr/>
          <a:lstStyle>
            <a:lvl1pPr algn="just">
              <a:defRPr/>
            </a:lvl1pPr>
            <a:lvl2pPr algn="just">
              <a:defRPr/>
            </a:lvl2pPr>
            <a:lvl3pPr algn="just">
              <a:defRPr/>
            </a:lvl3pPr>
            <a:lvl4pPr algn="just">
              <a:defRPr/>
            </a:lvl4pPr>
            <a:lvl5pPr algn="ju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19A6D24-2480-B3E0-67D5-B07ABD4372E4}"/>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5" name="Footer Placeholder 4">
            <a:extLst>
              <a:ext uri="{FF2B5EF4-FFF2-40B4-BE49-F238E27FC236}">
                <a16:creationId xmlns:a16="http://schemas.microsoft.com/office/drawing/2014/main" id="{FC4ED280-DD85-1062-68A5-8334117AC1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E316CE-5AF2-339F-EF34-3572A526CAB4}"/>
              </a:ext>
            </a:extLst>
          </p:cNvPr>
          <p:cNvSpPr>
            <a:spLocks noGrp="1"/>
          </p:cNvSpPr>
          <p:nvPr>
            <p:ph type="sldNum" sz="quarter" idx="12"/>
          </p:nvPr>
        </p:nvSpPr>
        <p:spPr/>
        <p:txBody>
          <a:bodyPr/>
          <a:lstStyle/>
          <a:p>
            <a:fld id="{B4A93303-02C8-0A48-A9C5-C3F2FB0D04DA}" type="slidenum">
              <a:rPr lang="en-US" smtClean="0"/>
              <a:t>‹#›</a:t>
            </a:fld>
            <a:endParaRPr lang="en-US" dirty="0"/>
          </a:p>
        </p:txBody>
      </p:sp>
      <p:sp>
        <p:nvSpPr>
          <p:cNvPr id="7" name="Rectangle 6">
            <a:extLst>
              <a:ext uri="{FF2B5EF4-FFF2-40B4-BE49-F238E27FC236}">
                <a16:creationId xmlns:a16="http://schemas.microsoft.com/office/drawing/2014/main" id="{1112DB8B-50E4-CF37-7621-4C504094DBEB}"/>
              </a:ext>
            </a:extLst>
          </p:cNvPr>
          <p:cNvSpPr/>
          <p:nvPr userDrawn="1"/>
        </p:nvSpPr>
        <p:spPr>
          <a:xfrm>
            <a:off x="0" y="6695440"/>
            <a:ext cx="12192000" cy="162560"/>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8557363"/>
      </p:ext>
    </p:extLst>
  </p:cSld>
  <p:clrMapOvr>
    <a:masterClrMapping/>
  </p:clrMapOvr>
  <p:extLst>
    <p:ext uri="{DCECCB84-F9BA-43D5-87BE-67443E8EF086}">
      <p15:sldGuideLst xmlns:p15="http://schemas.microsoft.com/office/powerpoint/2012/main">
        <p15:guide id="1" orient="horz" pos="72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6A5EF-CA8A-CA7E-6CCF-3AD1F04F63A5}"/>
              </a:ext>
            </a:extLst>
          </p:cNvPr>
          <p:cNvSpPr>
            <a:spLocks noGrp="1"/>
          </p:cNvSpPr>
          <p:nvPr>
            <p:ph type="title"/>
          </p:nvPr>
        </p:nvSpPr>
        <p:spPr>
          <a:xfrm>
            <a:off x="838200" y="243205"/>
            <a:ext cx="10515600" cy="899795"/>
          </a:xfrm>
        </p:spPr>
        <p:txBody>
          <a:bodyPr/>
          <a:lstStyle>
            <a:lvl1pPr>
              <a:defRPr b="1">
                <a:solidFill>
                  <a:srgbClr val="4E2A84"/>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E3DC07CB-A8AB-7E01-AB5D-A840BD664CAF}"/>
              </a:ext>
            </a:extLst>
          </p:cNvPr>
          <p:cNvSpPr>
            <a:spLocks noGrp="1"/>
          </p:cNvSpPr>
          <p:nvPr>
            <p:ph idx="1"/>
          </p:nvPr>
        </p:nvSpPr>
        <p:spPr>
          <a:xfrm>
            <a:off x="838200" y="1473200"/>
            <a:ext cx="10515600" cy="4703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9A6D24-2480-B3E0-67D5-B07ABD4372E4}"/>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5" name="Footer Placeholder 4">
            <a:extLst>
              <a:ext uri="{FF2B5EF4-FFF2-40B4-BE49-F238E27FC236}">
                <a16:creationId xmlns:a16="http://schemas.microsoft.com/office/drawing/2014/main" id="{FC4ED280-DD85-1062-68A5-8334117AC1F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E316CE-5AF2-339F-EF34-3572A526CAB4}"/>
              </a:ext>
            </a:extLst>
          </p:cNvPr>
          <p:cNvSpPr>
            <a:spLocks noGrp="1"/>
          </p:cNvSpPr>
          <p:nvPr>
            <p:ph type="sldNum" sz="quarter" idx="12"/>
          </p:nvPr>
        </p:nvSpPr>
        <p:spPr/>
        <p:txBody>
          <a:bodyPr/>
          <a:lstStyle/>
          <a:p>
            <a:fld id="{B4A93303-02C8-0A48-A9C5-C3F2FB0D04DA}" type="slidenum">
              <a:rPr lang="en-US" smtClean="0"/>
              <a:t>‹#›</a:t>
            </a:fld>
            <a:endParaRPr lang="en-US" dirty="0"/>
          </a:p>
        </p:txBody>
      </p:sp>
      <p:sp>
        <p:nvSpPr>
          <p:cNvPr id="7" name="Rectangle 6">
            <a:extLst>
              <a:ext uri="{FF2B5EF4-FFF2-40B4-BE49-F238E27FC236}">
                <a16:creationId xmlns:a16="http://schemas.microsoft.com/office/drawing/2014/main" id="{1112DB8B-50E4-CF37-7621-4C504094DBEB}"/>
              </a:ext>
            </a:extLst>
          </p:cNvPr>
          <p:cNvSpPr/>
          <p:nvPr userDrawn="1"/>
        </p:nvSpPr>
        <p:spPr>
          <a:xfrm>
            <a:off x="0" y="6695440"/>
            <a:ext cx="12192000" cy="162560"/>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4116A2F-86A8-E51D-CB60-76CA1DE816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500" y="6271945"/>
            <a:ext cx="4805569" cy="395555"/>
          </a:xfrm>
          <a:prstGeom prst="rect">
            <a:avLst/>
          </a:prstGeom>
        </p:spPr>
      </p:pic>
    </p:spTree>
    <p:extLst>
      <p:ext uri="{BB962C8B-B14F-4D97-AF65-F5344CB8AC3E}">
        <p14:creationId xmlns:p14="http://schemas.microsoft.com/office/powerpoint/2010/main" val="2692463952"/>
      </p:ext>
    </p:extLst>
  </p:cSld>
  <p:clrMapOvr>
    <a:masterClrMapping/>
  </p:clrMapOvr>
  <p:extLst>
    <p:ext uri="{DCECCB84-F9BA-43D5-87BE-67443E8EF086}">
      <p15:sldGuideLst xmlns:p15="http://schemas.microsoft.com/office/powerpoint/2012/main">
        <p15:guide id="1" orient="horz" pos="72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34E7-1436-76C6-17E4-E9B81F64A4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3C489A-3327-BAA2-B6D0-1E94C6D1F1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7729CC-D093-2DEC-B7F9-3D473E1504E3}"/>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5" name="Footer Placeholder 4">
            <a:extLst>
              <a:ext uri="{FF2B5EF4-FFF2-40B4-BE49-F238E27FC236}">
                <a16:creationId xmlns:a16="http://schemas.microsoft.com/office/drawing/2014/main" id="{E262A283-CCB8-A9F7-74A3-BDABB4BC1F2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EAAB1C-7106-848E-AC67-4388EBC909E4}"/>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3980273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805C-7677-5BA5-3E77-500090AA65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4316E-7BAE-0E3C-2BE1-5FA8453214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1EF5A7-8C2F-B5C5-3F99-2C856EB0E8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5CD897-0AB3-934B-3917-3E8E80FF79ED}"/>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6" name="Footer Placeholder 5">
            <a:extLst>
              <a:ext uri="{FF2B5EF4-FFF2-40B4-BE49-F238E27FC236}">
                <a16:creationId xmlns:a16="http://schemas.microsoft.com/office/drawing/2014/main" id="{0E183E03-7706-1EC1-F7DD-56C25A8190B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702DD4-3211-4B34-3234-F09065377005}"/>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488664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1461-08A6-744F-EA05-9F55BD2104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06F1D7-1940-6104-6174-B3B8641D20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619EC0-31B5-9787-8683-9A186CD263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F0F2AA-EDD0-F912-A234-226F8D0B2D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3703C0-92A8-8539-BDFA-C6A4AC1930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559945-E157-55F9-C8EB-25E0512B2131}"/>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8" name="Footer Placeholder 7">
            <a:extLst>
              <a:ext uri="{FF2B5EF4-FFF2-40B4-BE49-F238E27FC236}">
                <a16:creationId xmlns:a16="http://schemas.microsoft.com/office/drawing/2014/main" id="{9755A5DB-2F28-FAF3-027F-DE6D0E016C4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C216746-BE3D-B834-E9FE-952C386EEED1}"/>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2207013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9B6C7-5F89-2E45-8E7F-35566A2B98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159A78-52F4-5F79-B08C-DE6621F96EB4}"/>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4" name="Footer Placeholder 3">
            <a:extLst>
              <a:ext uri="{FF2B5EF4-FFF2-40B4-BE49-F238E27FC236}">
                <a16:creationId xmlns:a16="http://schemas.microsoft.com/office/drawing/2014/main" id="{AAF2A711-B21E-D10B-F4DF-9F62623D41C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45D5E55-D3D3-5A41-9E7A-754843143E8A}"/>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2161116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AC230C-919F-9B7C-79FA-2DF5E23CE6E0}"/>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3" name="Footer Placeholder 2">
            <a:extLst>
              <a:ext uri="{FF2B5EF4-FFF2-40B4-BE49-F238E27FC236}">
                <a16:creationId xmlns:a16="http://schemas.microsoft.com/office/drawing/2014/main" id="{D1EACFA2-3C55-00C1-9574-8F41BB39C31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9B9EA1B-8BB9-5A0B-3F91-DCEB437A5874}"/>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15757526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5AFC-A581-E595-95D4-6A2DB1EF5F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79A74E-C153-4BBA-CF40-EDE97A9CE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2B7AF2-253B-42EA-B5BC-D2695CF9D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B52508-9954-B4DA-7F8C-DAEBDC2F3E14}"/>
              </a:ext>
            </a:extLst>
          </p:cNvPr>
          <p:cNvSpPr>
            <a:spLocks noGrp="1"/>
          </p:cNvSpPr>
          <p:nvPr>
            <p:ph type="dt" sz="half" idx="10"/>
          </p:nvPr>
        </p:nvSpPr>
        <p:spPr/>
        <p:txBody>
          <a:bodyPr/>
          <a:lstStyle/>
          <a:p>
            <a:fld id="{0C56C575-D94E-F044-B574-12900C1740FB}" type="datetimeFigureOut">
              <a:rPr lang="en-US" smtClean="0"/>
              <a:t>11/7/24</a:t>
            </a:fld>
            <a:endParaRPr lang="en-US" dirty="0"/>
          </a:p>
        </p:txBody>
      </p:sp>
      <p:sp>
        <p:nvSpPr>
          <p:cNvPr id="6" name="Footer Placeholder 5">
            <a:extLst>
              <a:ext uri="{FF2B5EF4-FFF2-40B4-BE49-F238E27FC236}">
                <a16:creationId xmlns:a16="http://schemas.microsoft.com/office/drawing/2014/main" id="{7DDD0EE1-4B99-830B-CA4A-22E0294B24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735767-600A-D175-D197-8A224DAF77D1}"/>
              </a:ext>
            </a:extLst>
          </p:cNvPr>
          <p:cNvSpPr>
            <a:spLocks noGrp="1"/>
          </p:cNvSpPr>
          <p:nvPr>
            <p:ph type="sldNum" sz="quarter" idx="12"/>
          </p:nvPr>
        </p:nvSpPr>
        <p:spPr/>
        <p:txBody>
          <a:bodyPr/>
          <a:lstStyle/>
          <a:p>
            <a:fld id="{B4A93303-02C8-0A48-A9C5-C3F2FB0D04DA}" type="slidenum">
              <a:rPr lang="en-US" smtClean="0"/>
              <a:t>‹#›</a:t>
            </a:fld>
            <a:endParaRPr lang="en-US" dirty="0"/>
          </a:p>
        </p:txBody>
      </p:sp>
    </p:spTree>
    <p:extLst>
      <p:ext uri="{BB962C8B-B14F-4D97-AF65-F5344CB8AC3E}">
        <p14:creationId xmlns:p14="http://schemas.microsoft.com/office/powerpoint/2010/main" val="244983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B15F28-A306-A5D7-D083-59D03EF7C1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762D0D-9073-A330-E0DD-4156A8917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62D7D-BD9F-49E8-E403-6541D4D990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C56C575-D94E-F044-B574-12900C1740FB}" type="datetimeFigureOut">
              <a:rPr lang="en-US" smtClean="0"/>
              <a:t>11/7/24</a:t>
            </a:fld>
            <a:endParaRPr lang="en-US" dirty="0"/>
          </a:p>
        </p:txBody>
      </p:sp>
      <p:sp>
        <p:nvSpPr>
          <p:cNvPr id="5" name="Footer Placeholder 4">
            <a:extLst>
              <a:ext uri="{FF2B5EF4-FFF2-40B4-BE49-F238E27FC236}">
                <a16:creationId xmlns:a16="http://schemas.microsoft.com/office/drawing/2014/main" id="{50BC5D9A-4796-E7D7-0E2A-3C4B2BC288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F9E504C-9D3F-2654-F0C1-9F92974A40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A93303-02C8-0A48-A9C5-C3F2FB0D04DA}" type="slidenum">
              <a:rPr lang="en-US" smtClean="0"/>
              <a:t>‹#›</a:t>
            </a:fld>
            <a:endParaRPr lang="en-US" dirty="0"/>
          </a:p>
        </p:txBody>
      </p:sp>
    </p:spTree>
    <p:extLst>
      <p:ext uri="{BB962C8B-B14F-4D97-AF65-F5344CB8AC3E}">
        <p14:creationId xmlns:p14="http://schemas.microsoft.com/office/powerpoint/2010/main" val="8823282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svg"/><Relationship Id="rId21" Type="http://schemas.openxmlformats.org/officeDocument/2006/relationships/image" Target="../media/image35.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3.sv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7.svg"/><Relationship Id="rId21" Type="http://schemas.openxmlformats.org/officeDocument/2006/relationships/image" Target="../media/image31.svg"/><Relationship Id="rId7" Type="http://schemas.openxmlformats.org/officeDocument/2006/relationships/image" Target="../media/image41.svg"/><Relationship Id="rId12" Type="http://schemas.openxmlformats.org/officeDocument/2006/relationships/image" Target="../media/image42.png"/><Relationship Id="rId17" Type="http://schemas.openxmlformats.org/officeDocument/2006/relationships/image" Target="../media/image27.svg"/><Relationship Id="rId25" Type="http://schemas.openxmlformats.org/officeDocument/2006/relationships/image" Target="../media/image35.svg"/><Relationship Id="rId2" Type="http://schemas.openxmlformats.org/officeDocument/2006/relationships/image" Target="../media/image16.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45.sv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23.svg"/><Relationship Id="rId24" Type="http://schemas.openxmlformats.org/officeDocument/2006/relationships/image" Target="../media/image34.png"/><Relationship Id="rId5" Type="http://schemas.openxmlformats.org/officeDocument/2006/relationships/image" Target="../media/image19.svg"/><Relationship Id="rId15" Type="http://schemas.openxmlformats.org/officeDocument/2006/relationships/image" Target="../media/image25.svg"/><Relationship Id="rId23" Type="http://schemas.openxmlformats.org/officeDocument/2006/relationships/image" Target="../media/image33.svg"/><Relationship Id="rId28" Type="http://schemas.openxmlformats.org/officeDocument/2006/relationships/image" Target="../media/image44.png"/><Relationship Id="rId10" Type="http://schemas.openxmlformats.org/officeDocument/2006/relationships/image" Target="../media/image22.png"/><Relationship Id="rId19" Type="http://schemas.openxmlformats.org/officeDocument/2006/relationships/image" Target="../media/image29.svg"/><Relationship Id="rId31" Type="http://schemas.openxmlformats.org/officeDocument/2006/relationships/image" Target="../media/image39.svg"/><Relationship Id="rId4" Type="http://schemas.openxmlformats.org/officeDocument/2006/relationships/image" Target="../media/image18.png"/><Relationship Id="rId9" Type="http://schemas.openxmlformats.org/officeDocument/2006/relationships/image" Target="../media/image21.sv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5.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9.sv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5.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svg"/><Relationship Id="rId5" Type="http://schemas.openxmlformats.org/officeDocument/2006/relationships/image" Target="../media/image50.sv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35.sv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svg"/><Relationship Id="rId5" Type="http://schemas.openxmlformats.org/officeDocument/2006/relationships/image" Target="../media/image50.sv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35.sv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svg"/><Relationship Id="rId5" Type="http://schemas.openxmlformats.org/officeDocument/2006/relationships/image" Target="../media/image50.sv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35.sv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svg"/><Relationship Id="rId5" Type="http://schemas.openxmlformats.org/officeDocument/2006/relationships/image" Target="../media/image50.sv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35.sv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4.svg"/><Relationship Id="rId5" Type="http://schemas.openxmlformats.org/officeDocument/2006/relationships/image" Target="../media/image50.sv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hyperlink" Target="https://huggingface.co/task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bit.ly/rcdsconsul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svg"/><Relationship Id="rId21" Type="http://schemas.openxmlformats.org/officeDocument/2006/relationships/image" Target="../media/image35.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s>
</file>

<file path=ppt/slides/_rels/slide3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svg"/><Relationship Id="rId21" Type="http://schemas.openxmlformats.org/officeDocument/2006/relationships/image" Target="../media/image35.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svg"/><Relationship Id="rId21" Type="http://schemas.openxmlformats.org/officeDocument/2006/relationships/image" Target="../media/image35.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17.svg"/><Relationship Id="rId21" Type="http://schemas.openxmlformats.org/officeDocument/2006/relationships/image" Target="../media/image35.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5" Type="http://schemas.openxmlformats.org/officeDocument/2006/relationships/image" Target="../media/image19.svg"/><Relationship Id="rId15" Type="http://schemas.openxmlformats.org/officeDocument/2006/relationships/image" Target="../media/image29.svg"/><Relationship Id="rId23" Type="http://schemas.openxmlformats.org/officeDocument/2006/relationships/image" Target="../media/image37.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5.sv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65.sv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3.png"/><Relationship Id="rId7" Type="http://schemas.openxmlformats.org/officeDocument/2006/relationships/slide" Target="slide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slide" Target="slide77.xml"/><Relationship Id="rId5" Type="http://schemas.openxmlformats.org/officeDocument/2006/relationships/image" Target="../media/image5.png"/><Relationship Id="rId10" Type="http://schemas.openxmlformats.org/officeDocument/2006/relationships/slide" Target="slide63.xml"/><Relationship Id="rId4" Type="http://schemas.openxmlformats.org/officeDocument/2006/relationships/image" Target="../media/image4.png"/><Relationship Id="rId9" Type="http://schemas.openxmlformats.org/officeDocument/2006/relationships/slide" Target="slide4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i.azure.com/explore/benchmarks"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1.png"/><Relationship Id="rId7"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1.png"/><Relationship Id="rId7"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66.png"/><Relationship Id="rId4" Type="http://schemas.openxmlformats.org/officeDocument/2006/relationships/image" Target="../media/image95.png"/></Relationships>
</file>

<file path=ppt/slides/_rels/slide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66.png"/><Relationship Id="rId4" Type="http://schemas.openxmlformats.org/officeDocument/2006/relationships/image" Target="../media/image95.png"/></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6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5E58-52EE-CB4B-78EE-171C3642560B}"/>
              </a:ext>
            </a:extLst>
          </p:cNvPr>
          <p:cNvSpPr>
            <a:spLocks noGrp="1"/>
          </p:cNvSpPr>
          <p:nvPr>
            <p:ph type="title"/>
          </p:nvPr>
        </p:nvSpPr>
        <p:spPr>
          <a:xfrm>
            <a:off x="838200" y="243205"/>
            <a:ext cx="5257800" cy="899795"/>
          </a:xfrm>
        </p:spPr>
        <p:txBody>
          <a:bodyPr>
            <a:normAutofit/>
          </a:bodyPr>
          <a:lstStyle/>
          <a:p>
            <a:r>
              <a:rPr lang="en-US" dirty="0"/>
              <a:t>AI in Research Series</a:t>
            </a:r>
          </a:p>
        </p:txBody>
      </p:sp>
      <p:sp>
        <p:nvSpPr>
          <p:cNvPr id="4" name="Title 1">
            <a:extLst>
              <a:ext uri="{FF2B5EF4-FFF2-40B4-BE49-F238E27FC236}">
                <a16:creationId xmlns:a16="http://schemas.microsoft.com/office/drawing/2014/main" id="{64DEF87A-AE29-9BDA-57F1-2F3721024093}"/>
              </a:ext>
            </a:extLst>
          </p:cNvPr>
          <p:cNvSpPr txBox="1">
            <a:spLocks/>
          </p:cNvSpPr>
          <p:nvPr/>
        </p:nvSpPr>
        <p:spPr>
          <a:xfrm>
            <a:off x="2854021" y="2692461"/>
            <a:ext cx="6483958" cy="12653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highlight>
                  <a:srgbClr val="00FF00"/>
                </a:highlight>
                <a:uLnTx/>
                <a:uFillTx/>
                <a:latin typeface="Aptos Display" panose="02110004020202020204"/>
                <a:ea typeface="+mj-ea"/>
                <a:cs typeface="+mj-cs"/>
              </a:rPr>
              <a:t>Workshop starts at 12:02</a:t>
            </a:r>
          </a:p>
        </p:txBody>
      </p:sp>
    </p:spTree>
    <p:extLst>
      <p:ext uri="{BB962C8B-B14F-4D97-AF65-F5344CB8AC3E}">
        <p14:creationId xmlns:p14="http://schemas.microsoft.com/office/powerpoint/2010/main" val="1486227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589A-9F9F-202F-B174-7752EB04AF61}"/>
              </a:ext>
            </a:extLst>
          </p:cNvPr>
          <p:cNvSpPr>
            <a:spLocks noGrp="1"/>
          </p:cNvSpPr>
          <p:nvPr>
            <p:ph type="title"/>
          </p:nvPr>
        </p:nvSpPr>
        <p:spPr/>
        <p:txBody>
          <a:bodyPr/>
          <a:lstStyle/>
          <a:p>
            <a:r>
              <a:rPr lang="en-US"/>
              <a:t>Named Entity Recognition</a:t>
            </a:r>
          </a:p>
        </p:txBody>
      </p:sp>
      <p:sp>
        <p:nvSpPr>
          <p:cNvPr id="3" name="Content Placeholder 2">
            <a:extLst>
              <a:ext uri="{FF2B5EF4-FFF2-40B4-BE49-F238E27FC236}">
                <a16:creationId xmlns:a16="http://schemas.microsoft.com/office/drawing/2014/main" id="{2AAE4286-465C-6D53-99D0-F74ABFBB20E7}"/>
              </a:ext>
            </a:extLst>
          </p:cNvPr>
          <p:cNvSpPr>
            <a:spLocks noGrp="1"/>
          </p:cNvSpPr>
          <p:nvPr>
            <p:ph idx="1"/>
          </p:nvPr>
        </p:nvSpPr>
        <p:spPr>
          <a:xfrm>
            <a:off x="838200" y="1473200"/>
            <a:ext cx="5250628" cy="4703763"/>
          </a:xfrm>
        </p:spPr>
        <p:txBody>
          <a:bodyPr/>
          <a:lstStyle/>
          <a:p>
            <a:pPr marL="0" indent="0">
              <a:lnSpc>
                <a:spcPct val="200000"/>
              </a:lnSpc>
              <a:buNone/>
            </a:pPr>
            <a:r>
              <a:rPr lang="en-US"/>
              <a:t>Chimpanzees, gorillas, and orangutans have been living for hundreds of thousands of years in the forest, living fantastic lives.</a:t>
            </a:r>
          </a:p>
          <a:p>
            <a:pPr marL="0" indent="0" algn="r">
              <a:lnSpc>
                <a:spcPct val="200000"/>
              </a:lnSpc>
              <a:buNone/>
            </a:pPr>
            <a:r>
              <a:rPr lang="en-US"/>
              <a:t>(Jane Goodall)</a:t>
            </a:r>
          </a:p>
        </p:txBody>
      </p:sp>
      <p:grpSp>
        <p:nvGrpSpPr>
          <p:cNvPr id="19" name="Group 18">
            <a:extLst>
              <a:ext uri="{FF2B5EF4-FFF2-40B4-BE49-F238E27FC236}">
                <a16:creationId xmlns:a16="http://schemas.microsoft.com/office/drawing/2014/main" id="{801ED565-25C5-E3FA-2E79-EF002917D919}"/>
              </a:ext>
            </a:extLst>
          </p:cNvPr>
          <p:cNvGrpSpPr/>
          <p:nvPr/>
        </p:nvGrpSpPr>
        <p:grpSpPr>
          <a:xfrm>
            <a:off x="7655966" y="996287"/>
            <a:ext cx="1531252" cy="1725610"/>
            <a:chOff x="9129924" y="1091822"/>
            <a:chExt cx="1531252" cy="1725610"/>
          </a:xfrm>
        </p:grpSpPr>
        <p:pic>
          <p:nvPicPr>
            <p:cNvPr id="11" name="Graphic 10" descr="Gorilla outline">
              <a:extLst>
                <a:ext uri="{FF2B5EF4-FFF2-40B4-BE49-F238E27FC236}">
                  <a16:creationId xmlns:a16="http://schemas.microsoft.com/office/drawing/2014/main" id="{1320E73B-968B-7563-6B19-8C954C435D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5457" y="1091822"/>
              <a:ext cx="1371600" cy="1371600"/>
            </a:xfrm>
            <a:prstGeom prst="rect">
              <a:avLst/>
            </a:prstGeom>
          </p:spPr>
        </p:pic>
        <p:sp>
          <p:nvSpPr>
            <p:cNvPr id="18" name="Rounded Rectangle 17">
              <a:extLst>
                <a:ext uri="{FF2B5EF4-FFF2-40B4-BE49-F238E27FC236}">
                  <a16:creationId xmlns:a16="http://schemas.microsoft.com/office/drawing/2014/main" id="{79394516-E597-F135-25F4-C6928147A416}"/>
                </a:ext>
              </a:extLst>
            </p:cNvPr>
            <p:cNvSpPr/>
            <p:nvPr/>
          </p:nvSpPr>
          <p:spPr>
            <a:xfrm>
              <a:off x="9129924" y="2376369"/>
              <a:ext cx="1531252" cy="441063"/>
            </a:xfrm>
            <a:prstGeom prst="roundRect">
              <a:avLst/>
            </a:prstGeom>
            <a:solidFill>
              <a:schemeClr val="accent1">
                <a:lumMod val="40000"/>
                <a:lumOff val="60000"/>
                <a:alpha val="50000"/>
              </a:schemeClr>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Great Apes</a:t>
              </a:r>
            </a:p>
          </p:txBody>
        </p:sp>
      </p:grpSp>
      <p:grpSp>
        <p:nvGrpSpPr>
          <p:cNvPr id="24" name="Group 23">
            <a:extLst>
              <a:ext uri="{FF2B5EF4-FFF2-40B4-BE49-F238E27FC236}">
                <a16:creationId xmlns:a16="http://schemas.microsoft.com/office/drawing/2014/main" id="{F9098337-D6B6-15B9-6B7A-8401DBBBEA98}"/>
              </a:ext>
            </a:extLst>
          </p:cNvPr>
          <p:cNvGrpSpPr/>
          <p:nvPr/>
        </p:nvGrpSpPr>
        <p:grpSpPr>
          <a:xfrm>
            <a:off x="9444251" y="2848970"/>
            <a:ext cx="1815152" cy="1760868"/>
            <a:chOff x="9444251" y="2848970"/>
            <a:chExt cx="1815152" cy="1760868"/>
          </a:xfrm>
        </p:grpSpPr>
        <p:pic>
          <p:nvPicPr>
            <p:cNvPr id="13" name="Graphic 12" descr="Hourglass 30% outline">
              <a:extLst>
                <a:ext uri="{FF2B5EF4-FFF2-40B4-BE49-F238E27FC236}">
                  <a16:creationId xmlns:a16="http://schemas.microsoft.com/office/drawing/2014/main" id="{C390F632-8977-625D-DE1C-CD3B9896D7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4889" y="2848970"/>
              <a:ext cx="1371600" cy="1371600"/>
            </a:xfrm>
            <a:prstGeom prst="rect">
              <a:avLst/>
            </a:prstGeom>
          </p:spPr>
        </p:pic>
        <p:sp>
          <p:nvSpPr>
            <p:cNvPr id="20" name="Rounded Rectangle 19">
              <a:extLst>
                <a:ext uri="{FF2B5EF4-FFF2-40B4-BE49-F238E27FC236}">
                  <a16:creationId xmlns:a16="http://schemas.microsoft.com/office/drawing/2014/main" id="{46D86BF7-EE2D-5265-0F4A-7C87308DC0EF}"/>
                </a:ext>
              </a:extLst>
            </p:cNvPr>
            <p:cNvSpPr/>
            <p:nvPr/>
          </p:nvSpPr>
          <p:spPr>
            <a:xfrm>
              <a:off x="9444251" y="4168775"/>
              <a:ext cx="1815152" cy="441063"/>
            </a:xfrm>
            <a:prstGeom prst="roundRect">
              <a:avLst/>
            </a:prstGeom>
            <a:solidFill>
              <a:schemeClr val="accent6">
                <a:lumMod val="40000"/>
                <a:lumOff val="60000"/>
                <a:alpha val="5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Time Interval</a:t>
              </a:r>
            </a:p>
          </p:txBody>
        </p:sp>
      </p:grpSp>
      <p:grpSp>
        <p:nvGrpSpPr>
          <p:cNvPr id="23" name="Group 22">
            <a:extLst>
              <a:ext uri="{FF2B5EF4-FFF2-40B4-BE49-F238E27FC236}">
                <a16:creationId xmlns:a16="http://schemas.microsoft.com/office/drawing/2014/main" id="{868D7450-E7BE-AFEF-E054-2B1C4349FC0A}"/>
              </a:ext>
            </a:extLst>
          </p:cNvPr>
          <p:cNvGrpSpPr/>
          <p:nvPr/>
        </p:nvGrpSpPr>
        <p:grpSpPr>
          <a:xfrm>
            <a:off x="7535838" y="4462818"/>
            <a:ext cx="1371600" cy="1827970"/>
            <a:chOff x="7535838" y="4462818"/>
            <a:chExt cx="1371600" cy="1827970"/>
          </a:xfrm>
        </p:grpSpPr>
        <p:pic>
          <p:nvPicPr>
            <p:cNvPr id="17" name="Graphic 16" descr="Deciduous tree outline">
              <a:extLst>
                <a:ext uri="{FF2B5EF4-FFF2-40B4-BE49-F238E27FC236}">
                  <a16:creationId xmlns:a16="http://schemas.microsoft.com/office/drawing/2014/main" id="{1C7DAE6D-21F6-1E46-2292-33AC166342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38" y="4462818"/>
              <a:ext cx="1371600" cy="1371600"/>
            </a:xfrm>
            <a:prstGeom prst="rect">
              <a:avLst/>
            </a:prstGeom>
          </p:spPr>
        </p:pic>
        <p:sp>
          <p:nvSpPr>
            <p:cNvPr id="21" name="Rounded Rectangle 20">
              <a:extLst>
                <a:ext uri="{FF2B5EF4-FFF2-40B4-BE49-F238E27FC236}">
                  <a16:creationId xmlns:a16="http://schemas.microsoft.com/office/drawing/2014/main" id="{C7ACB8EF-9487-9B8C-AC39-1802BA22327A}"/>
                </a:ext>
              </a:extLst>
            </p:cNvPr>
            <p:cNvSpPr/>
            <p:nvPr/>
          </p:nvSpPr>
          <p:spPr>
            <a:xfrm>
              <a:off x="7539960" y="5849725"/>
              <a:ext cx="1358381" cy="441063"/>
            </a:xfrm>
            <a:prstGeom prst="roundRect">
              <a:avLst/>
            </a:prstGeom>
            <a:solidFill>
              <a:schemeClr val="accent2">
                <a:lumMod val="40000"/>
                <a:lumOff val="60000"/>
                <a:alpha val="50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Place</a:t>
              </a:r>
            </a:p>
          </p:txBody>
        </p:sp>
      </p:grpSp>
    </p:spTree>
    <p:extLst>
      <p:ext uri="{BB962C8B-B14F-4D97-AF65-F5344CB8AC3E}">
        <p14:creationId xmlns:p14="http://schemas.microsoft.com/office/powerpoint/2010/main" val="128424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anim calcmode="lin" valueType="num">
                                      <p:cBhvr>
                                        <p:cTn id="13" dur="500" fill="hold"/>
                                        <p:tgtEl>
                                          <p:spTgt spid="24"/>
                                        </p:tgtEl>
                                        <p:attrNameLst>
                                          <p:attrName>ppt_x</p:attrName>
                                        </p:attrNameLst>
                                      </p:cBhvr>
                                      <p:tavLst>
                                        <p:tav tm="0">
                                          <p:val>
                                            <p:strVal val="#ppt_x"/>
                                          </p:val>
                                        </p:tav>
                                        <p:tav tm="100000">
                                          <p:val>
                                            <p:strVal val="#ppt_x"/>
                                          </p:val>
                                        </p:tav>
                                      </p:tavLst>
                                    </p:anim>
                                    <p:anim calcmode="lin" valueType="num">
                                      <p:cBhvr>
                                        <p:cTn id="14" dur="5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anim calcmode="lin" valueType="num">
                                      <p:cBhvr>
                                        <p:cTn id="18" dur="500" fill="hold"/>
                                        <p:tgtEl>
                                          <p:spTgt spid="23"/>
                                        </p:tgtEl>
                                        <p:attrNameLst>
                                          <p:attrName>ppt_x</p:attrName>
                                        </p:attrNameLst>
                                      </p:cBhvr>
                                      <p:tavLst>
                                        <p:tav tm="0">
                                          <p:val>
                                            <p:strVal val="#ppt_x"/>
                                          </p:val>
                                        </p:tav>
                                        <p:tav tm="100000">
                                          <p:val>
                                            <p:strVal val="#ppt_x"/>
                                          </p:val>
                                        </p:tav>
                                      </p:tavLst>
                                    </p:anim>
                                    <p:anim calcmode="lin" valueType="num">
                                      <p:cBhvr>
                                        <p:cTn id="1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30803-F861-4DCF-B265-306E7753FF54}"/>
            </a:ext>
          </a:extLst>
        </p:cNvPr>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0D03D247-919F-E37A-89C1-EE5A88BB156D}"/>
              </a:ext>
            </a:extLst>
          </p:cNvPr>
          <p:cNvCxnSpPr>
            <a:cxnSpLocks/>
            <a:stCxn id="5" idx="3"/>
            <a:endCxn id="18" idx="1"/>
          </p:cNvCxnSpPr>
          <p:nvPr/>
        </p:nvCxnSpPr>
        <p:spPr>
          <a:xfrm>
            <a:off x="5008728" y="2062364"/>
            <a:ext cx="2647238" cy="439002"/>
          </a:xfrm>
          <a:prstGeom prst="straightConnector1">
            <a:avLst/>
          </a:prstGeom>
          <a:ln w="38100">
            <a:solidFill>
              <a:schemeClr val="accent1">
                <a:lumMod val="60000"/>
                <a:lumOff val="40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1E06FC6B-DC1B-3F90-7794-2692A4569266}"/>
              </a:ext>
            </a:extLst>
          </p:cNvPr>
          <p:cNvSpPr>
            <a:spLocks noGrp="1"/>
          </p:cNvSpPr>
          <p:nvPr>
            <p:ph type="title"/>
          </p:nvPr>
        </p:nvSpPr>
        <p:spPr/>
        <p:txBody>
          <a:bodyPr/>
          <a:lstStyle/>
          <a:p>
            <a:r>
              <a:rPr lang="en-US"/>
              <a:t>Named Entity Recognition</a:t>
            </a:r>
          </a:p>
        </p:txBody>
      </p:sp>
      <p:sp>
        <p:nvSpPr>
          <p:cNvPr id="3" name="Content Placeholder 2">
            <a:extLst>
              <a:ext uri="{FF2B5EF4-FFF2-40B4-BE49-F238E27FC236}">
                <a16:creationId xmlns:a16="http://schemas.microsoft.com/office/drawing/2014/main" id="{4162A2AE-F37C-938D-B03A-524FE95D4D2D}"/>
              </a:ext>
            </a:extLst>
          </p:cNvPr>
          <p:cNvSpPr>
            <a:spLocks noGrp="1"/>
          </p:cNvSpPr>
          <p:nvPr>
            <p:ph idx="1"/>
          </p:nvPr>
        </p:nvSpPr>
        <p:spPr>
          <a:xfrm>
            <a:off x="838200" y="1473200"/>
            <a:ext cx="5250628" cy="4703763"/>
          </a:xfrm>
        </p:spPr>
        <p:txBody>
          <a:bodyPr/>
          <a:lstStyle/>
          <a:p>
            <a:pPr marL="0" indent="0">
              <a:lnSpc>
                <a:spcPct val="200000"/>
              </a:lnSpc>
              <a:buNone/>
            </a:pPr>
            <a:r>
              <a:rPr lang="en-US"/>
              <a:t>Chimpanzees, gorillas, and orangutans have been living for hundreds of thousands of years in the forest, living fantastic lives.</a:t>
            </a:r>
          </a:p>
          <a:p>
            <a:pPr marL="0" indent="0" algn="r">
              <a:lnSpc>
                <a:spcPct val="200000"/>
              </a:lnSpc>
              <a:buNone/>
            </a:pPr>
            <a:r>
              <a:rPr lang="en-US"/>
              <a:t>(Jane Goodall)</a:t>
            </a:r>
          </a:p>
        </p:txBody>
      </p:sp>
      <p:sp>
        <p:nvSpPr>
          <p:cNvPr id="4" name="Rounded Rectangle 3">
            <a:extLst>
              <a:ext uri="{FF2B5EF4-FFF2-40B4-BE49-F238E27FC236}">
                <a16:creationId xmlns:a16="http://schemas.microsoft.com/office/drawing/2014/main" id="{95859CDE-8A1E-ECF5-A341-957CE2B302BB}"/>
              </a:ext>
            </a:extLst>
          </p:cNvPr>
          <p:cNvSpPr/>
          <p:nvPr/>
        </p:nvSpPr>
        <p:spPr>
          <a:xfrm>
            <a:off x="882127" y="1839558"/>
            <a:ext cx="2256858" cy="441063"/>
          </a:xfrm>
          <a:prstGeom prst="roundRect">
            <a:avLst/>
          </a:prstGeom>
          <a:solidFill>
            <a:schemeClr val="accent1">
              <a:lumMod val="40000"/>
              <a:lumOff val="60000"/>
              <a:alpha val="50000"/>
            </a:schemeClr>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FC0EAA3B-E8FE-99D2-195A-AEDE271C6E23}"/>
              </a:ext>
            </a:extLst>
          </p:cNvPr>
          <p:cNvSpPr/>
          <p:nvPr/>
        </p:nvSpPr>
        <p:spPr>
          <a:xfrm>
            <a:off x="3477476" y="1841832"/>
            <a:ext cx="1531252" cy="441063"/>
          </a:xfrm>
          <a:prstGeom prst="roundRect">
            <a:avLst/>
          </a:prstGeom>
          <a:solidFill>
            <a:schemeClr val="accent1">
              <a:lumMod val="40000"/>
              <a:lumOff val="60000"/>
              <a:alpha val="50000"/>
            </a:schemeClr>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91801352-099F-5742-13C5-C5AC82B3D522}"/>
              </a:ext>
            </a:extLst>
          </p:cNvPr>
          <p:cNvSpPr/>
          <p:nvPr/>
        </p:nvSpPr>
        <p:spPr>
          <a:xfrm>
            <a:off x="886676" y="2676620"/>
            <a:ext cx="1829228" cy="441063"/>
          </a:xfrm>
          <a:prstGeom prst="roundRect">
            <a:avLst/>
          </a:prstGeom>
          <a:solidFill>
            <a:schemeClr val="accent1">
              <a:lumMod val="40000"/>
              <a:lumOff val="60000"/>
              <a:alpha val="50000"/>
            </a:schemeClr>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30442388-C0A8-F021-15FE-60DFFA86F1C7}"/>
              </a:ext>
            </a:extLst>
          </p:cNvPr>
          <p:cNvSpPr/>
          <p:nvPr/>
        </p:nvSpPr>
        <p:spPr>
          <a:xfrm>
            <a:off x="848006" y="3525056"/>
            <a:ext cx="5197951" cy="441063"/>
          </a:xfrm>
          <a:prstGeom prst="roundRect">
            <a:avLst/>
          </a:prstGeom>
          <a:solidFill>
            <a:schemeClr val="accent6">
              <a:lumMod val="40000"/>
              <a:lumOff val="60000"/>
              <a:alpha val="5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A18E088-38EB-C274-A5F3-C3451F95FE40}"/>
              </a:ext>
            </a:extLst>
          </p:cNvPr>
          <p:cNvSpPr/>
          <p:nvPr/>
        </p:nvSpPr>
        <p:spPr>
          <a:xfrm>
            <a:off x="1791977" y="4400787"/>
            <a:ext cx="1074053" cy="441063"/>
          </a:xfrm>
          <a:prstGeom prst="roundRect">
            <a:avLst/>
          </a:prstGeom>
          <a:solidFill>
            <a:schemeClr val="accent2">
              <a:lumMod val="40000"/>
              <a:lumOff val="60000"/>
              <a:alpha val="50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EF74A20-6396-740E-A6C3-2B12A58DA48D}"/>
              </a:ext>
            </a:extLst>
          </p:cNvPr>
          <p:cNvGrpSpPr/>
          <p:nvPr/>
        </p:nvGrpSpPr>
        <p:grpSpPr>
          <a:xfrm>
            <a:off x="7655966" y="996287"/>
            <a:ext cx="1531252" cy="1725610"/>
            <a:chOff x="9129924" y="1091822"/>
            <a:chExt cx="1531252" cy="1725610"/>
          </a:xfrm>
        </p:grpSpPr>
        <p:pic>
          <p:nvPicPr>
            <p:cNvPr id="11" name="Graphic 10" descr="Gorilla outline">
              <a:extLst>
                <a:ext uri="{FF2B5EF4-FFF2-40B4-BE49-F238E27FC236}">
                  <a16:creationId xmlns:a16="http://schemas.microsoft.com/office/drawing/2014/main" id="{28C45DCF-2616-7AE0-4FAA-C6D70DA8BE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55457" y="1091822"/>
              <a:ext cx="1371600" cy="1371600"/>
            </a:xfrm>
            <a:prstGeom prst="rect">
              <a:avLst/>
            </a:prstGeom>
          </p:spPr>
        </p:pic>
        <p:sp>
          <p:nvSpPr>
            <p:cNvPr id="18" name="Rounded Rectangle 17">
              <a:extLst>
                <a:ext uri="{FF2B5EF4-FFF2-40B4-BE49-F238E27FC236}">
                  <a16:creationId xmlns:a16="http://schemas.microsoft.com/office/drawing/2014/main" id="{66E30B2E-B6A6-DFDE-F4A4-554CB0005955}"/>
                </a:ext>
              </a:extLst>
            </p:cNvPr>
            <p:cNvSpPr/>
            <p:nvPr/>
          </p:nvSpPr>
          <p:spPr>
            <a:xfrm>
              <a:off x="9129924" y="2376369"/>
              <a:ext cx="1531252" cy="441063"/>
            </a:xfrm>
            <a:prstGeom prst="roundRect">
              <a:avLst/>
            </a:prstGeom>
            <a:solidFill>
              <a:schemeClr val="accent1">
                <a:lumMod val="40000"/>
                <a:lumOff val="60000"/>
                <a:alpha val="50000"/>
              </a:schemeClr>
            </a:solid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Great Apes</a:t>
              </a:r>
            </a:p>
          </p:txBody>
        </p:sp>
      </p:grpSp>
      <p:grpSp>
        <p:nvGrpSpPr>
          <p:cNvPr id="24" name="Group 23">
            <a:extLst>
              <a:ext uri="{FF2B5EF4-FFF2-40B4-BE49-F238E27FC236}">
                <a16:creationId xmlns:a16="http://schemas.microsoft.com/office/drawing/2014/main" id="{2A15DDB9-7BC1-3FEA-933B-CB630CC74F01}"/>
              </a:ext>
            </a:extLst>
          </p:cNvPr>
          <p:cNvGrpSpPr/>
          <p:nvPr/>
        </p:nvGrpSpPr>
        <p:grpSpPr>
          <a:xfrm>
            <a:off x="9444251" y="2848970"/>
            <a:ext cx="1815152" cy="1760868"/>
            <a:chOff x="9444251" y="2848970"/>
            <a:chExt cx="1815152" cy="1760868"/>
          </a:xfrm>
        </p:grpSpPr>
        <p:pic>
          <p:nvPicPr>
            <p:cNvPr id="13" name="Graphic 12" descr="Hourglass 30% outline">
              <a:extLst>
                <a:ext uri="{FF2B5EF4-FFF2-40B4-BE49-F238E27FC236}">
                  <a16:creationId xmlns:a16="http://schemas.microsoft.com/office/drawing/2014/main" id="{6AEF5180-1AED-63DB-8413-5AF085C99B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4889" y="2848970"/>
              <a:ext cx="1371600" cy="1371600"/>
            </a:xfrm>
            <a:prstGeom prst="rect">
              <a:avLst/>
            </a:prstGeom>
          </p:spPr>
        </p:pic>
        <p:sp>
          <p:nvSpPr>
            <p:cNvPr id="20" name="Rounded Rectangle 19">
              <a:extLst>
                <a:ext uri="{FF2B5EF4-FFF2-40B4-BE49-F238E27FC236}">
                  <a16:creationId xmlns:a16="http://schemas.microsoft.com/office/drawing/2014/main" id="{FCF2D317-4EB4-B4B7-33BB-8E23FF035D5F}"/>
                </a:ext>
              </a:extLst>
            </p:cNvPr>
            <p:cNvSpPr/>
            <p:nvPr/>
          </p:nvSpPr>
          <p:spPr>
            <a:xfrm>
              <a:off x="9444251" y="4168775"/>
              <a:ext cx="1815152" cy="441063"/>
            </a:xfrm>
            <a:prstGeom prst="roundRect">
              <a:avLst/>
            </a:prstGeom>
            <a:solidFill>
              <a:schemeClr val="accent6">
                <a:lumMod val="40000"/>
                <a:lumOff val="60000"/>
                <a:alpha val="50000"/>
              </a:schemeClr>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Time Interval</a:t>
              </a:r>
            </a:p>
          </p:txBody>
        </p:sp>
      </p:grpSp>
      <p:grpSp>
        <p:nvGrpSpPr>
          <p:cNvPr id="23" name="Group 22">
            <a:extLst>
              <a:ext uri="{FF2B5EF4-FFF2-40B4-BE49-F238E27FC236}">
                <a16:creationId xmlns:a16="http://schemas.microsoft.com/office/drawing/2014/main" id="{7204DA5A-E4C9-C103-EDEB-F95602632A3E}"/>
              </a:ext>
            </a:extLst>
          </p:cNvPr>
          <p:cNvGrpSpPr/>
          <p:nvPr/>
        </p:nvGrpSpPr>
        <p:grpSpPr>
          <a:xfrm>
            <a:off x="7535838" y="4462818"/>
            <a:ext cx="1371600" cy="1827970"/>
            <a:chOff x="7535838" y="4462818"/>
            <a:chExt cx="1371600" cy="1827970"/>
          </a:xfrm>
        </p:grpSpPr>
        <p:pic>
          <p:nvPicPr>
            <p:cNvPr id="17" name="Graphic 16" descr="Deciduous tree outline">
              <a:extLst>
                <a:ext uri="{FF2B5EF4-FFF2-40B4-BE49-F238E27FC236}">
                  <a16:creationId xmlns:a16="http://schemas.microsoft.com/office/drawing/2014/main" id="{EA946944-31EC-E4CC-1E53-DD982CF195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5838" y="4462818"/>
              <a:ext cx="1371600" cy="1371600"/>
            </a:xfrm>
            <a:prstGeom prst="rect">
              <a:avLst/>
            </a:prstGeom>
          </p:spPr>
        </p:pic>
        <p:sp>
          <p:nvSpPr>
            <p:cNvPr id="21" name="Rounded Rectangle 20">
              <a:extLst>
                <a:ext uri="{FF2B5EF4-FFF2-40B4-BE49-F238E27FC236}">
                  <a16:creationId xmlns:a16="http://schemas.microsoft.com/office/drawing/2014/main" id="{763449EC-375B-7FB4-980C-F3EEF1CB5C9C}"/>
                </a:ext>
              </a:extLst>
            </p:cNvPr>
            <p:cNvSpPr/>
            <p:nvPr/>
          </p:nvSpPr>
          <p:spPr>
            <a:xfrm>
              <a:off x="7539960" y="5849725"/>
              <a:ext cx="1358381" cy="441063"/>
            </a:xfrm>
            <a:prstGeom prst="roundRect">
              <a:avLst/>
            </a:prstGeom>
            <a:solidFill>
              <a:schemeClr val="accent2">
                <a:lumMod val="40000"/>
                <a:lumOff val="60000"/>
                <a:alpha val="50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Place</a:t>
              </a:r>
            </a:p>
          </p:txBody>
        </p:sp>
      </p:grpSp>
      <p:cxnSp>
        <p:nvCxnSpPr>
          <p:cNvPr id="28" name="Straight Arrow Connector 27">
            <a:extLst>
              <a:ext uri="{FF2B5EF4-FFF2-40B4-BE49-F238E27FC236}">
                <a16:creationId xmlns:a16="http://schemas.microsoft.com/office/drawing/2014/main" id="{7A9FA58D-A485-E7E4-7D47-D0DDC4F19530}"/>
              </a:ext>
            </a:extLst>
          </p:cNvPr>
          <p:cNvCxnSpPr>
            <a:cxnSpLocks/>
            <a:stCxn id="4" idx="2"/>
            <a:endCxn id="18" idx="1"/>
          </p:cNvCxnSpPr>
          <p:nvPr/>
        </p:nvCxnSpPr>
        <p:spPr>
          <a:xfrm>
            <a:off x="2010556" y="2280621"/>
            <a:ext cx="5645410" cy="220745"/>
          </a:xfrm>
          <a:prstGeom prst="straightConnector1">
            <a:avLst/>
          </a:prstGeom>
          <a:ln w="38100">
            <a:solidFill>
              <a:schemeClr val="accent1">
                <a:lumMod val="60000"/>
                <a:lumOff val="4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C7F05CA2-7407-8BDD-A513-C59788D00A12}"/>
              </a:ext>
            </a:extLst>
          </p:cNvPr>
          <p:cNvCxnSpPr>
            <a:cxnSpLocks/>
            <a:stCxn id="6" idx="3"/>
            <a:endCxn id="18" idx="1"/>
          </p:cNvCxnSpPr>
          <p:nvPr/>
        </p:nvCxnSpPr>
        <p:spPr>
          <a:xfrm flipV="1">
            <a:off x="2715904" y="2501366"/>
            <a:ext cx="4940062" cy="395786"/>
          </a:xfrm>
          <a:prstGeom prst="straightConnector1">
            <a:avLst/>
          </a:prstGeom>
          <a:ln w="38100">
            <a:solidFill>
              <a:schemeClr val="accent1">
                <a:lumMod val="60000"/>
                <a:lumOff val="40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4A81A1DC-DD3C-C600-313C-0A84A1442662}"/>
              </a:ext>
            </a:extLst>
          </p:cNvPr>
          <p:cNvCxnSpPr>
            <a:cxnSpLocks/>
            <a:stCxn id="7" idx="3"/>
            <a:endCxn id="20" idx="1"/>
          </p:cNvCxnSpPr>
          <p:nvPr/>
        </p:nvCxnSpPr>
        <p:spPr>
          <a:xfrm>
            <a:off x="6045957" y="3745588"/>
            <a:ext cx="3398294" cy="643719"/>
          </a:xfrm>
          <a:prstGeom prst="straightConnector1">
            <a:avLst/>
          </a:prstGeom>
          <a:ln w="38100">
            <a:solidFill>
              <a:schemeClr val="accent6">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3F49142-3194-6A1A-32AA-9A463569A0DE}"/>
              </a:ext>
            </a:extLst>
          </p:cNvPr>
          <p:cNvCxnSpPr>
            <a:cxnSpLocks/>
            <a:stCxn id="8" idx="3"/>
            <a:endCxn id="21" idx="1"/>
          </p:cNvCxnSpPr>
          <p:nvPr/>
        </p:nvCxnSpPr>
        <p:spPr>
          <a:xfrm>
            <a:off x="2866030" y="4621319"/>
            <a:ext cx="4673930" cy="1448938"/>
          </a:xfrm>
          <a:prstGeom prst="straightConnector1">
            <a:avLst/>
          </a:prstGeom>
          <a:ln w="38100">
            <a:solidFill>
              <a:schemeClr val="accent2">
                <a:lumMod val="75000"/>
              </a:schemeClr>
            </a:solidFill>
            <a:prstDash val="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223737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56F5-8541-18AF-6619-3D63186DD47C}"/>
              </a:ext>
            </a:extLst>
          </p:cNvPr>
          <p:cNvSpPr>
            <a:spLocks noGrp="1"/>
          </p:cNvSpPr>
          <p:nvPr>
            <p:ph type="title"/>
          </p:nvPr>
        </p:nvSpPr>
        <p:spPr/>
        <p:txBody>
          <a:bodyPr/>
          <a:lstStyle/>
          <a:p>
            <a:r>
              <a:rPr lang="en-US"/>
              <a:t>Sentiment Analysis</a:t>
            </a:r>
          </a:p>
        </p:txBody>
      </p:sp>
      <p:sp>
        <p:nvSpPr>
          <p:cNvPr id="4" name="Rounded Rectangle 3">
            <a:extLst>
              <a:ext uri="{FF2B5EF4-FFF2-40B4-BE49-F238E27FC236}">
                <a16:creationId xmlns:a16="http://schemas.microsoft.com/office/drawing/2014/main" id="{3DF295D5-C870-45E7-A8AC-57FB79BA4663}"/>
              </a:ext>
            </a:extLst>
          </p:cNvPr>
          <p:cNvSpPr/>
          <p:nvPr/>
        </p:nvSpPr>
        <p:spPr>
          <a:xfrm>
            <a:off x="4616354" y="3411942"/>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I love how we all come together for our Fall celebrations!</a:t>
            </a:r>
          </a:p>
        </p:txBody>
      </p:sp>
      <p:sp>
        <p:nvSpPr>
          <p:cNvPr id="5" name="Rounded Rectangle 4">
            <a:extLst>
              <a:ext uri="{FF2B5EF4-FFF2-40B4-BE49-F238E27FC236}">
                <a16:creationId xmlns:a16="http://schemas.microsoft.com/office/drawing/2014/main" id="{6C498337-39C0-3E57-DDD3-C3CE8C33D4A1}"/>
              </a:ext>
            </a:extLst>
          </p:cNvPr>
          <p:cNvSpPr/>
          <p:nvPr/>
        </p:nvSpPr>
        <p:spPr>
          <a:xfrm>
            <a:off x="623247" y="4301321"/>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chemeClr val="tx1"/>
                </a:solidFill>
                <a:effectLst/>
              </a:rPr>
              <a:t>Just got back from the street market—so much vibrant energy.</a:t>
            </a:r>
            <a:endParaRPr lang="en-US">
              <a:solidFill>
                <a:schemeClr val="tx1"/>
              </a:solidFill>
            </a:endParaRPr>
          </a:p>
        </p:txBody>
      </p:sp>
      <p:sp>
        <p:nvSpPr>
          <p:cNvPr id="6" name="Rounded Rectangle 5">
            <a:extLst>
              <a:ext uri="{FF2B5EF4-FFF2-40B4-BE49-F238E27FC236}">
                <a16:creationId xmlns:a16="http://schemas.microsoft.com/office/drawing/2014/main" id="{4AF86EFA-6164-1064-E9AA-16D605F6E710}"/>
              </a:ext>
            </a:extLst>
          </p:cNvPr>
          <p:cNvSpPr/>
          <p:nvPr/>
        </p:nvSpPr>
        <p:spPr>
          <a:xfrm>
            <a:off x="623247" y="1792407"/>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Spent the day sharing stories with my grandparents </a:t>
            </a:r>
            <a:r>
              <a:rPr lang="en-US">
                <a:solidFill>
                  <a:srgbClr val="000000"/>
                </a:solidFill>
                <a:sym typeface="Wingdings" pitchFamily="2" charset="2"/>
              </a:rPr>
              <a:t>:-)</a:t>
            </a:r>
            <a:endParaRPr lang="en-US">
              <a:solidFill>
                <a:schemeClr val="tx1"/>
              </a:solidFill>
            </a:endParaRPr>
          </a:p>
        </p:txBody>
      </p:sp>
      <p:sp>
        <p:nvSpPr>
          <p:cNvPr id="7" name="Rounded Rectangle 6">
            <a:extLst>
              <a:ext uri="{FF2B5EF4-FFF2-40B4-BE49-F238E27FC236}">
                <a16:creationId xmlns:a16="http://schemas.microsoft.com/office/drawing/2014/main" id="{8F171455-34B7-25CE-2090-75483371BDB1}"/>
              </a:ext>
            </a:extLst>
          </p:cNvPr>
          <p:cNvSpPr/>
          <p:nvPr/>
        </p:nvSpPr>
        <p:spPr>
          <a:xfrm>
            <a:off x="4616354" y="2613548"/>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Another historic building gone. Heartbreaking.</a:t>
            </a:r>
            <a:endParaRPr lang="en-US">
              <a:solidFill>
                <a:schemeClr val="tx1"/>
              </a:solidFill>
            </a:endParaRPr>
          </a:p>
        </p:txBody>
      </p:sp>
      <p:sp>
        <p:nvSpPr>
          <p:cNvPr id="8" name="Rounded Rectangle 7">
            <a:extLst>
              <a:ext uri="{FF2B5EF4-FFF2-40B4-BE49-F238E27FC236}">
                <a16:creationId xmlns:a16="http://schemas.microsoft.com/office/drawing/2014/main" id="{DB14E167-7A5E-E119-12FC-F5FCEB5C2EEC}"/>
              </a:ext>
            </a:extLst>
          </p:cNvPr>
          <p:cNvSpPr/>
          <p:nvPr/>
        </p:nvSpPr>
        <p:spPr>
          <a:xfrm>
            <a:off x="623247" y="2613548"/>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Ran into an old friend today. We used to be so close; I miss that.</a:t>
            </a:r>
            <a:endParaRPr lang="en-US">
              <a:solidFill>
                <a:schemeClr val="tx1"/>
              </a:solidFill>
            </a:endParaRPr>
          </a:p>
        </p:txBody>
      </p:sp>
      <p:sp>
        <p:nvSpPr>
          <p:cNvPr id="9" name="Rounded Rectangle 8">
            <a:extLst>
              <a:ext uri="{FF2B5EF4-FFF2-40B4-BE49-F238E27FC236}">
                <a16:creationId xmlns:a16="http://schemas.microsoft.com/office/drawing/2014/main" id="{CB960731-562E-414E-5186-7154A0F5B917}"/>
              </a:ext>
            </a:extLst>
          </p:cNvPr>
          <p:cNvSpPr/>
          <p:nvPr/>
        </p:nvSpPr>
        <p:spPr>
          <a:xfrm>
            <a:off x="4616354" y="4280849"/>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They’re tearing down the park next month. Where will our kids play?</a:t>
            </a:r>
            <a:endParaRPr lang="en-US">
              <a:solidFill>
                <a:schemeClr val="tx1"/>
              </a:solidFill>
            </a:endParaRPr>
          </a:p>
        </p:txBody>
      </p:sp>
      <p:sp>
        <p:nvSpPr>
          <p:cNvPr id="10" name="Rounded Rectangle 9">
            <a:extLst>
              <a:ext uri="{FF2B5EF4-FFF2-40B4-BE49-F238E27FC236}">
                <a16:creationId xmlns:a16="http://schemas.microsoft.com/office/drawing/2014/main" id="{5586DD62-A86F-D4DB-825F-87D6C509B684}"/>
              </a:ext>
            </a:extLst>
          </p:cNvPr>
          <p:cNvSpPr/>
          <p:nvPr/>
        </p:nvSpPr>
        <p:spPr>
          <a:xfrm>
            <a:off x="623247" y="3436962"/>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I’m worried about the rising rent. What if we can’t afford </a:t>
            </a:r>
            <a:r>
              <a:rPr lang="en-US">
                <a:solidFill>
                  <a:srgbClr val="000000"/>
                </a:solidFill>
              </a:rPr>
              <a:t>it </a:t>
            </a:r>
            <a:r>
              <a:rPr lang="en-US" b="0" i="0" u="none" strike="noStrike">
                <a:solidFill>
                  <a:srgbClr val="000000"/>
                </a:solidFill>
                <a:effectLst/>
              </a:rPr>
              <a:t>anymore?</a:t>
            </a:r>
            <a:endParaRPr lang="en-US">
              <a:solidFill>
                <a:schemeClr val="tx1"/>
              </a:solidFill>
            </a:endParaRPr>
          </a:p>
        </p:txBody>
      </p:sp>
      <p:sp>
        <p:nvSpPr>
          <p:cNvPr id="11" name="Rounded Rectangle 10">
            <a:extLst>
              <a:ext uri="{FF2B5EF4-FFF2-40B4-BE49-F238E27FC236}">
                <a16:creationId xmlns:a16="http://schemas.microsoft.com/office/drawing/2014/main" id="{F06C11CC-A39C-3B24-7023-1014C07AE6BA}"/>
              </a:ext>
            </a:extLst>
          </p:cNvPr>
          <p:cNvSpPr/>
          <p:nvPr/>
        </p:nvSpPr>
        <p:spPr>
          <a:xfrm>
            <a:off x="4616354" y="1787857"/>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I’m scared we are losing the sense of community we once had.</a:t>
            </a:r>
            <a:endParaRPr lang="en-US">
              <a:solidFill>
                <a:schemeClr val="tx1"/>
              </a:solidFill>
            </a:endParaRPr>
          </a:p>
        </p:txBody>
      </p:sp>
      <p:pic>
        <p:nvPicPr>
          <p:cNvPr id="13" name="Picture 12">
            <a:extLst>
              <a:ext uri="{FF2B5EF4-FFF2-40B4-BE49-F238E27FC236}">
                <a16:creationId xmlns:a16="http://schemas.microsoft.com/office/drawing/2014/main" id="{498EC011-E0D2-5772-3891-0B9F30082C89}"/>
              </a:ext>
            </a:extLst>
          </p:cNvPr>
          <p:cNvPicPr>
            <a:picLocks noChangeAspect="1"/>
          </p:cNvPicPr>
          <p:nvPr/>
        </p:nvPicPr>
        <p:blipFill>
          <a:blip r:embed="rId2"/>
          <a:srcRect b="4312"/>
          <a:stretch/>
        </p:blipFill>
        <p:spPr>
          <a:xfrm>
            <a:off x="10223901" y="2456598"/>
            <a:ext cx="1551381" cy="1828800"/>
          </a:xfrm>
          <a:prstGeom prst="rect">
            <a:avLst/>
          </a:prstGeom>
        </p:spPr>
      </p:pic>
      <p:pic>
        <p:nvPicPr>
          <p:cNvPr id="14" name="Picture 13">
            <a:extLst>
              <a:ext uri="{FF2B5EF4-FFF2-40B4-BE49-F238E27FC236}">
                <a16:creationId xmlns:a16="http://schemas.microsoft.com/office/drawing/2014/main" id="{7193B496-1CF4-0B30-C264-0DD68015D84C}"/>
              </a:ext>
            </a:extLst>
          </p:cNvPr>
          <p:cNvPicPr>
            <a:picLocks noChangeAspect="1"/>
          </p:cNvPicPr>
          <p:nvPr/>
        </p:nvPicPr>
        <p:blipFill>
          <a:blip r:embed="rId3"/>
          <a:stretch>
            <a:fillRect/>
          </a:stretch>
        </p:blipFill>
        <p:spPr>
          <a:xfrm>
            <a:off x="8620575" y="4053383"/>
            <a:ext cx="1560969" cy="1828800"/>
          </a:xfrm>
          <a:prstGeom prst="rect">
            <a:avLst/>
          </a:prstGeom>
        </p:spPr>
      </p:pic>
      <p:pic>
        <p:nvPicPr>
          <p:cNvPr id="16" name="Picture 15">
            <a:extLst>
              <a:ext uri="{FF2B5EF4-FFF2-40B4-BE49-F238E27FC236}">
                <a16:creationId xmlns:a16="http://schemas.microsoft.com/office/drawing/2014/main" id="{FF678C06-FCDA-4DD0-99D1-BA4B829FCDB2}"/>
              </a:ext>
            </a:extLst>
          </p:cNvPr>
          <p:cNvPicPr>
            <a:picLocks noChangeAspect="1"/>
          </p:cNvPicPr>
          <p:nvPr/>
        </p:nvPicPr>
        <p:blipFill>
          <a:blip r:embed="rId4"/>
          <a:srcRect b="4329"/>
          <a:stretch/>
        </p:blipFill>
        <p:spPr>
          <a:xfrm>
            <a:off x="8461622" y="928048"/>
            <a:ext cx="1547270" cy="1828800"/>
          </a:xfrm>
          <a:prstGeom prst="rect">
            <a:avLst/>
          </a:prstGeom>
        </p:spPr>
      </p:pic>
    </p:spTree>
    <p:extLst>
      <p:ext uri="{BB962C8B-B14F-4D97-AF65-F5344CB8AC3E}">
        <p14:creationId xmlns:p14="http://schemas.microsoft.com/office/powerpoint/2010/main" val="117404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F4BF8-AE88-D965-8BFA-5F830B064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1D14DA-5739-5425-6E79-ED9592FA7DBC}"/>
              </a:ext>
            </a:extLst>
          </p:cNvPr>
          <p:cNvSpPr>
            <a:spLocks noGrp="1"/>
          </p:cNvSpPr>
          <p:nvPr>
            <p:ph type="title"/>
          </p:nvPr>
        </p:nvSpPr>
        <p:spPr/>
        <p:txBody>
          <a:bodyPr/>
          <a:lstStyle/>
          <a:p>
            <a:r>
              <a:rPr lang="en-US"/>
              <a:t>Sentiment Analysis</a:t>
            </a:r>
          </a:p>
        </p:txBody>
      </p:sp>
      <p:sp>
        <p:nvSpPr>
          <p:cNvPr id="4" name="Rounded Rectangle 3">
            <a:extLst>
              <a:ext uri="{FF2B5EF4-FFF2-40B4-BE49-F238E27FC236}">
                <a16:creationId xmlns:a16="http://schemas.microsoft.com/office/drawing/2014/main" id="{8C464EE5-5C8B-A3F5-786E-8965C42B5630}"/>
              </a:ext>
            </a:extLst>
          </p:cNvPr>
          <p:cNvSpPr/>
          <p:nvPr/>
        </p:nvSpPr>
        <p:spPr>
          <a:xfrm>
            <a:off x="4353066" y="3157184"/>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tx1"/>
                </a:solidFill>
              </a:rPr>
              <a:t>I love how we all come together for our Fall celebrations!</a:t>
            </a:r>
          </a:p>
        </p:txBody>
      </p:sp>
      <p:sp>
        <p:nvSpPr>
          <p:cNvPr id="5" name="Rounded Rectangle 4">
            <a:extLst>
              <a:ext uri="{FF2B5EF4-FFF2-40B4-BE49-F238E27FC236}">
                <a16:creationId xmlns:a16="http://schemas.microsoft.com/office/drawing/2014/main" id="{B338E690-F969-B4EA-8343-1DF80AB3E2DA}"/>
              </a:ext>
            </a:extLst>
          </p:cNvPr>
          <p:cNvSpPr/>
          <p:nvPr/>
        </p:nvSpPr>
        <p:spPr>
          <a:xfrm>
            <a:off x="4353066" y="1382974"/>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chemeClr val="tx1"/>
                </a:solidFill>
                <a:effectLst/>
              </a:rPr>
              <a:t>Just got back from the street market—so much vibrant energy.</a:t>
            </a:r>
            <a:endParaRPr lang="en-US">
              <a:solidFill>
                <a:schemeClr val="tx1"/>
              </a:solidFill>
            </a:endParaRPr>
          </a:p>
        </p:txBody>
      </p:sp>
      <p:sp>
        <p:nvSpPr>
          <p:cNvPr id="6" name="Rounded Rectangle 5">
            <a:extLst>
              <a:ext uri="{FF2B5EF4-FFF2-40B4-BE49-F238E27FC236}">
                <a16:creationId xmlns:a16="http://schemas.microsoft.com/office/drawing/2014/main" id="{A5260561-19AA-1E57-3506-8D803DFFD621}"/>
              </a:ext>
            </a:extLst>
          </p:cNvPr>
          <p:cNvSpPr/>
          <p:nvPr/>
        </p:nvSpPr>
        <p:spPr>
          <a:xfrm>
            <a:off x="4353066" y="2291687"/>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Spent the day sharing stories with my grandparents </a:t>
            </a:r>
            <a:r>
              <a:rPr lang="en-US">
                <a:solidFill>
                  <a:srgbClr val="000000"/>
                </a:solidFill>
                <a:sym typeface="Wingdings" pitchFamily="2" charset="2"/>
              </a:rPr>
              <a:t>:-)</a:t>
            </a:r>
            <a:endParaRPr lang="en-US">
              <a:solidFill>
                <a:schemeClr val="tx1"/>
              </a:solidFill>
            </a:endParaRPr>
          </a:p>
        </p:txBody>
      </p:sp>
      <p:sp>
        <p:nvSpPr>
          <p:cNvPr id="7" name="Rounded Rectangle 6">
            <a:extLst>
              <a:ext uri="{FF2B5EF4-FFF2-40B4-BE49-F238E27FC236}">
                <a16:creationId xmlns:a16="http://schemas.microsoft.com/office/drawing/2014/main" id="{BB1F112E-26C1-89F9-5149-7A7B11A9217D}"/>
              </a:ext>
            </a:extLst>
          </p:cNvPr>
          <p:cNvSpPr/>
          <p:nvPr/>
        </p:nvSpPr>
        <p:spPr>
          <a:xfrm>
            <a:off x="436158" y="2291687"/>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Another historic building gone. Heartbreaking.</a:t>
            </a:r>
            <a:endParaRPr lang="en-US">
              <a:solidFill>
                <a:schemeClr val="tx1"/>
              </a:solidFill>
            </a:endParaRPr>
          </a:p>
        </p:txBody>
      </p:sp>
      <p:sp>
        <p:nvSpPr>
          <p:cNvPr id="8" name="Rounded Rectangle 7">
            <a:extLst>
              <a:ext uri="{FF2B5EF4-FFF2-40B4-BE49-F238E27FC236}">
                <a16:creationId xmlns:a16="http://schemas.microsoft.com/office/drawing/2014/main" id="{3C9B94E7-9BAA-A348-C5F2-5D494D9D7AEA}"/>
              </a:ext>
            </a:extLst>
          </p:cNvPr>
          <p:cNvSpPr/>
          <p:nvPr/>
        </p:nvSpPr>
        <p:spPr>
          <a:xfrm>
            <a:off x="436158" y="1382974"/>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Ran into an old friend today. We used to be so close; I miss that.</a:t>
            </a:r>
            <a:endParaRPr lang="en-US">
              <a:solidFill>
                <a:schemeClr val="tx1"/>
              </a:solidFill>
            </a:endParaRPr>
          </a:p>
        </p:txBody>
      </p:sp>
      <p:sp>
        <p:nvSpPr>
          <p:cNvPr id="9" name="Rounded Rectangle 8">
            <a:extLst>
              <a:ext uri="{FF2B5EF4-FFF2-40B4-BE49-F238E27FC236}">
                <a16:creationId xmlns:a16="http://schemas.microsoft.com/office/drawing/2014/main" id="{ACD3E5C8-4FDA-3683-828F-0B33F2766B7E}"/>
              </a:ext>
            </a:extLst>
          </p:cNvPr>
          <p:cNvSpPr/>
          <p:nvPr/>
        </p:nvSpPr>
        <p:spPr>
          <a:xfrm>
            <a:off x="436158" y="3157184"/>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They’re tearing down the park next month. Where will our kids play?</a:t>
            </a:r>
            <a:endParaRPr lang="en-US">
              <a:solidFill>
                <a:schemeClr val="tx1"/>
              </a:solidFill>
            </a:endParaRPr>
          </a:p>
        </p:txBody>
      </p:sp>
      <p:sp>
        <p:nvSpPr>
          <p:cNvPr id="10" name="Rounded Rectangle 9">
            <a:extLst>
              <a:ext uri="{FF2B5EF4-FFF2-40B4-BE49-F238E27FC236}">
                <a16:creationId xmlns:a16="http://schemas.microsoft.com/office/drawing/2014/main" id="{DCE4BFC3-B930-9318-BB17-7200A55894F0}"/>
              </a:ext>
            </a:extLst>
          </p:cNvPr>
          <p:cNvSpPr/>
          <p:nvPr/>
        </p:nvSpPr>
        <p:spPr>
          <a:xfrm>
            <a:off x="8243247" y="2836461"/>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I’m worried about the rising rent. What if we can’t afford </a:t>
            </a:r>
            <a:r>
              <a:rPr lang="en-US">
                <a:solidFill>
                  <a:srgbClr val="000000"/>
                </a:solidFill>
              </a:rPr>
              <a:t>it </a:t>
            </a:r>
            <a:r>
              <a:rPr lang="en-US" b="0" i="0" u="none" strike="noStrike">
                <a:solidFill>
                  <a:srgbClr val="000000"/>
                </a:solidFill>
                <a:effectLst/>
              </a:rPr>
              <a:t>anymore?</a:t>
            </a:r>
            <a:endParaRPr lang="en-US">
              <a:solidFill>
                <a:schemeClr val="tx1"/>
              </a:solidFill>
            </a:endParaRPr>
          </a:p>
        </p:txBody>
      </p:sp>
      <p:sp>
        <p:nvSpPr>
          <p:cNvPr id="11" name="Rounded Rectangle 10">
            <a:extLst>
              <a:ext uri="{FF2B5EF4-FFF2-40B4-BE49-F238E27FC236}">
                <a16:creationId xmlns:a16="http://schemas.microsoft.com/office/drawing/2014/main" id="{842EA025-4B4A-8A1C-91EC-6F5FC76FB5FD}"/>
              </a:ext>
            </a:extLst>
          </p:cNvPr>
          <p:cNvSpPr/>
          <p:nvPr/>
        </p:nvSpPr>
        <p:spPr>
          <a:xfrm>
            <a:off x="8243247" y="1678675"/>
            <a:ext cx="3753135" cy="68238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0" i="0" u="none" strike="noStrike">
                <a:solidFill>
                  <a:srgbClr val="000000"/>
                </a:solidFill>
                <a:effectLst/>
              </a:rPr>
              <a:t>I’m scared we are losing the sense of community we once had.</a:t>
            </a:r>
            <a:endParaRPr lang="en-US">
              <a:solidFill>
                <a:schemeClr val="tx1"/>
              </a:solidFill>
            </a:endParaRPr>
          </a:p>
        </p:txBody>
      </p:sp>
      <p:pic>
        <p:nvPicPr>
          <p:cNvPr id="13" name="Picture 12">
            <a:extLst>
              <a:ext uri="{FF2B5EF4-FFF2-40B4-BE49-F238E27FC236}">
                <a16:creationId xmlns:a16="http://schemas.microsoft.com/office/drawing/2014/main" id="{C0ADEBA4-39AB-E7EC-3E9A-1531BF0EA7E7}"/>
              </a:ext>
            </a:extLst>
          </p:cNvPr>
          <p:cNvPicPr>
            <a:picLocks noChangeAspect="1"/>
          </p:cNvPicPr>
          <p:nvPr/>
        </p:nvPicPr>
        <p:blipFill>
          <a:blip r:embed="rId2"/>
          <a:srcRect b="4312"/>
          <a:stretch/>
        </p:blipFill>
        <p:spPr>
          <a:xfrm>
            <a:off x="5238421" y="4128448"/>
            <a:ext cx="1551381" cy="1828800"/>
          </a:xfrm>
          <a:prstGeom prst="rect">
            <a:avLst/>
          </a:prstGeom>
        </p:spPr>
      </p:pic>
      <p:pic>
        <p:nvPicPr>
          <p:cNvPr id="14" name="Picture 13">
            <a:extLst>
              <a:ext uri="{FF2B5EF4-FFF2-40B4-BE49-F238E27FC236}">
                <a16:creationId xmlns:a16="http://schemas.microsoft.com/office/drawing/2014/main" id="{DC76F907-3311-00AB-2B12-2AD663A79863}"/>
              </a:ext>
            </a:extLst>
          </p:cNvPr>
          <p:cNvPicPr>
            <a:picLocks noChangeAspect="1"/>
          </p:cNvPicPr>
          <p:nvPr/>
        </p:nvPicPr>
        <p:blipFill>
          <a:blip r:embed="rId3"/>
          <a:stretch>
            <a:fillRect/>
          </a:stretch>
        </p:blipFill>
        <p:spPr>
          <a:xfrm>
            <a:off x="8932330" y="4101153"/>
            <a:ext cx="1560969" cy="1828800"/>
          </a:xfrm>
          <a:prstGeom prst="rect">
            <a:avLst/>
          </a:prstGeom>
        </p:spPr>
      </p:pic>
      <p:pic>
        <p:nvPicPr>
          <p:cNvPr id="16" name="Picture 15">
            <a:extLst>
              <a:ext uri="{FF2B5EF4-FFF2-40B4-BE49-F238E27FC236}">
                <a16:creationId xmlns:a16="http://schemas.microsoft.com/office/drawing/2014/main" id="{0D79196C-EDE4-103D-A3CF-427F933DFCFB}"/>
              </a:ext>
            </a:extLst>
          </p:cNvPr>
          <p:cNvPicPr>
            <a:picLocks noChangeAspect="1"/>
          </p:cNvPicPr>
          <p:nvPr/>
        </p:nvPicPr>
        <p:blipFill>
          <a:blip r:embed="rId4"/>
          <a:srcRect b="4329"/>
          <a:stretch/>
        </p:blipFill>
        <p:spPr>
          <a:xfrm>
            <a:off x="1635194" y="4101153"/>
            <a:ext cx="1547270" cy="1828800"/>
          </a:xfrm>
          <a:prstGeom prst="rect">
            <a:avLst/>
          </a:prstGeom>
        </p:spPr>
      </p:pic>
      <p:sp>
        <p:nvSpPr>
          <p:cNvPr id="3" name="TextBox 2">
            <a:extLst>
              <a:ext uri="{FF2B5EF4-FFF2-40B4-BE49-F238E27FC236}">
                <a16:creationId xmlns:a16="http://schemas.microsoft.com/office/drawing/2014/main" id="{E02FEEE4-5074-4295-C94D-BF02B98D9DAA}"/>
              </a:ext>
            </a:extLst>
          </p:cNvPr>
          <p:cNvSpPr txBox="1"/>
          <p:nvPr/>
        </p:nvSpPr>
        <p:spPr>
          <a:xfrm>
            <a:off x="1405719" y="6086901"/>
            <a:ext cx="2006221" cy="461665"/>
          </a:xfrm>
          <a:prstGeom prst="rect">
            <a:avLst/>
          </a:prstGeom>
          <a:noFill/>
        </p:spPr>
        <p:txBody>
          <a:bodyPr wrap="square" rtlCol="0">
            <a:spAutoFit/>
          </a:bodyPr>
          <a:lstStyle/>
          <a:p>
            <a:pPr algn="ctr"/>
            <a:r>
              <a:rPr lang="en-US" sz="2400" b="1"/>
              <a:t>Sadness</a:t>
            </a:r>
          </a:p>
        </p:txBody>
      </p:sp>
      <p:sp>
        <p:nvSpPr>
          <p:cNvPr id="12" name="TextBox 11">
            <a:extLst>
              <a:ext uri="{FF2B5EF4-FFF2-40B4-BE49-F238E27FC236}">
                <a16:creationId xmlns:a16="http://schemas.microsoft.com/office/drawing/2014/main" id="{77442EF4-69CE-A5FF-5A9F-E893EB44CFC4}"/>
              </a:ext>
            </a:extLst>
          </p:cNvPr>
          <p:cNvSpPr txBox="1"/>
          <p:nvPr/>
        </p:nvSpPr>
        <p:spPr>
          <a:xfrm>
            <a:off x="5011004" y="6061879"/>
            <a:ext cx="2006221" cy="461665"/>
          </a:xfrm>
          <a:prstGeom prst="rect">
            <a:avLst/>
          </a:prstGeom>
          <a:noFill/>
        </p:spPr>
        <p:txBody>
          <a:bodyPr wrap="square" rtlCol="0">
            <a:spAutoFit/>
          </a:bodyPr>
          <a:lstStyle/>
          <a:p>
            <a:pPr algn="ctr"/>
            <a:r>
              <a:rPr lang="en-US" sz="2400" b="1"/>
              <a:t>Joy</a:t>
            </a:r>
          </a:p>
        </p:txBody>
      </p:sp>
      <p:sp>
        <p:nvSpPr>
          <p:cNvPr id="15" name="TextBox 14">
            <a:extLst>
              <a:ext uri="{FF2B5EF4-FFF2-40B4-BE49-F238E27FC236}">
                <a16:creationId xmlns:a16="http://schemas.microsoft.com/office/drawing/2014/main" id="{1E3B9F64-D3B5-B00D-EAFD-53CB9E7B950B}"/>
              </a:ext>
            </a:extLst>
          </p:cNvPr>
          <p:cNvSpPr txBox="1"/>
          <p:nvPr/>
        </p:nvSpPr>
        <p:spPr>
          <a:xfrm>
            <a:off x="8709704" y="6036858"/>
            <a:ext cx="2006221" cy="461665"/>
          </a:xfrm>
          <a:prstGeom prst="rect">
            <a:avLst/>
          </a:prstGeom>
          <a:noFill/>
        </p:spPr>
        <p:txBody>
          <a:bodyPr wrap="square" rtlCol="0">
            <a:spAutoFit/>
          </a:bodyPr>
          <a:lstStyle/>
          <a:p>
            <a:pPr algn="ctr"/>
            <a:r>
              <a:rPr lang="en-US" sz="2400" b="1"/>
              <a:t>Fear</a:t>
            </a:r>
          </a:p>
        </p:txBody>
      </p:sp>
    </p:spTree>
    <p:extLst>
      <p:ext uri="{BB962C8B-B14F-4D97-AF65-F5344CB8AC3E}">
        <p14:creationId xmlns:p14="http://schemas.microsoft.com/office/powerpoint/2010/main" val="1093578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827C-6A8D-CA8A-6578-AB0F86308CDE}"/>
              </a:ext>
            </a:extLst>
          </p:cNvPr>
          <p:cNvSpPr>
            <a:spLocks noGrp="1"/>
          </p:cNvSpPr>
          <p:nvPr>
            <p:ph type="title"/>
          </p:nvPr>
        </p:nvSpPr>
        <p:spPr/>
        <p:txBody>
          <a:bodyPr/>
          <a:lstStyle/>
          <a:p>
            <a:r>
              <a:rPr lang="en-US"/>
              <a:t>Topic Modeling</a:t>
            </a:r>
          </a:p>
        </p:txBody>
      </p:sp>
      <p:grpSp>
        <p:nvGrpSpPr>
          <p:cNvPr id="63" name="Group 62">
            <a:extLst>
              <a:ext uri="{FF2B5EF4-FFF2-40B4-BE49-F238E27FC236}">
                <a16:creationId xmlns:a16="http://schemas.microsoft.com/office/drawing/2014/main" id="{6015EFB1-9093-AF71-6B09-EA9352849E18}"/>
              </a:ext>
            </a:extLst>
          </p:cNvPr>
          <p:cNvGrpSpPr>
            <a:grpSpLocks noChangeAspect="1"/>
          </p:cNvGrpSpPr>
          <p:nvPr/>
        </p:nvGrpSpPr>
        <p:grpSpPr>
          <a:xfrm>
            <a:off x="6842078" y="1310867"/>
            <a:ext cx="1093797" cy="1463040"/>
            <a:chOff x="5095164" y="2133601"/>
            <a:chExt cx="2142699" cy="2866030"/>
          </a:xfrm>
        </p:grpSpPr>
        <p:grpSp>
          <p:nvGrpSpPr>
            <p:cNvPr id="42" name="Group 41">
              <a:extLst>
                <a:ext uri="{FF2B5EF4-FFF2-40B4-BE49-F238E27FC236}">
                  <a16:creationId xmlns:a16="http://schemas.microsoft.com/office/drawing/2014/main" id="{90C2C5B8-ED00-9FEC-51D2-E9E5516E4892}"/>
                </a:ext>
              </a:extLst>
            </p:cNvPr>
            <p:cNvGrpSpPr/>
            <p:nvPr/>
          </p:nvGrpSpPr>
          <p:grpSpPr>
            <a:xfrm>
              <a:off x="5095164" y="2133601"/>
              <a:ext cx="2142699" cy="2866030"/>
              <a:chOff x="313898" y="2142700"/>
              <a:chExt cx="2142699" cy="2866030"/>
            </a:xfrm>
          </p:grpSpPr>
          <p:sp>
            <p:nvSpPr>
              <p:cNvPr id="43" name="Rectangle 42">
                <a:extLst>
                  <a:ext uri="{FF2B5EF4-FFF2-40B4-BE49-F238E27FC236}">
                    <a16:creationId xmlns:a16="http://schemas.microsoft.com/office/drawing/2014/main" id="{347D1338-D864-F983-67BA-E7B6D546A6F3}"/>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CF0FC89E-AC70-8F23-AED5-704275789062}"/>
                  </a:ext>
                </a:extLst>
              </p:cNvPr>
              <p:cNvGrpSpPr/>
              <p:nvPr/>
            </p:nvGrpSpPr>
            <p:grpSpPr>
              <a:xfrm>
                <a:off x="589128" y="2934274"/>
                <a:ext cx="1592238" cy="1608162"/>
                <a:chOff x="5766178" y="3084394"/>
                <a:chExt cx="1592238" cy="1608162"/>
              </a:xfrm>
            </p:grpSpPr>
            <p:cxnSp>
              <p:nvCxnSpPr>
                <p:cNvPr id="45" name="Straight Connector 44">
                  <a:extLst>
                    <a:ext uri="{FF2B5EF4-FFF2-40B4-BE49-F238E27FC236}">
                      <a16:creationId xmlns:a16="http://schemas.microsoft.com/office/drawing/2014/main" id="{DEAB9A89-5970-436D-E081-414C903A68CB}"/>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D9C9F90-A12C-3991-6E82-21E4DC02CB45}"/>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DFE7A9C-2C28-E0C2-1862-A6E8B3790796}"/>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3833F7A-2A14-1782-8617-8E52A220A075}"/>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C6732D70-2B72-F503-9FF4-40CDB06C86F4}"/>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4303EF6-39AB-4C29-82FF-1797A272AA3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1" name="Graphic 20" descr="Body builder outline">
              <a:extLst>
                <a:ext uri="{FF2B5EF4-FFF2-40B4-BE49-F238E27FC236}">
                  <a16:creationId xmlns:a16="http://schemas.microsoft.com/office/drawing/2014/main" id="{9BC2F192-0550-6FD9-89AE-9F9BB71CF4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8358" y="2357651"/>
              <a:ext cx="914400" cy="914400"/>
            </a:xfrm>
            <a:prstGeom prst="rect">
              <a:avLst/>
            </a:prstGeom>
          </p:spPr>
        </p:pic>
      </p:grpSp>
      <p:grpSp>
        <p:nvGrpSpPr>
          <p:cNvPr id="64" name="Group 63">
            <a:extLst>
              <a:ext uri="{FF2B5EF4-FFF2-40B4-BE49-F238E27FC236}">
                <a16:creationId xmlns:a16="http://schemas.microsoft.com/office/drawing/2014/main" id="{EC00BF30-01AB-6FEE-8B07-A154C22DC723}"/>
              </a:ext>
            </a:extLst>
          </p:cNvPr>
          <p:cNvGrpSpPr>
            <a:grpSpLocks noChangeAspect="1"/>
          </p:cNvGrpSpPr>
          <p:nvPr/>
        </p:nvGrpSpPr>
        <p:grpSpPr>
          <a:xfrm>
            <a:off x="4688304" y="1375012"/>
            <a:ext cx="1093797" cy="1463040"/>
            <a:chOff x="7431206" y="2122227"/>
            <a:chExt cx="2142699" cy="2866030"/>
          </a:xfrm>
        </p:grpSpPr>
        <p:grpSp>
          <p:nvGrpSpPr>
            <p:cNvPr id="51" name="Group 50">
              <a:extLst>
                <a:ext uri="{FF2B5EF4-FFF2-40B4-BE49-F238E27FC236}">
                  <a16:creationId xmlns:a16="http://schemas.microsoft.com/office/drawing/2014/main" id="{460A85CE-837F-6F57-D975-5FCE115D1076}"/>
                </a:ext>
              </a:extLst>
            </p:cNvPr>
            <p:cNvGrpSpPr/>
            <p:nvPr/>
          </p:nvGrpSpPr>
          <p:grpSpPr>
            <a:xfrm>
              <a:off x="7431206" y="2122227"/>
              <a:ext cx="2142699" cy="2866030"/>
              <a:chOff x="313898" y="2142700"/>
              <a:chExt cx="2142699" cy="2866030"/>
            </a:xfrm>
          </p:grpSpPr>
          <p:sp>
            <p:nvSpPr>
              <p:cNvPr id="52" name="Rectangle 51">
                <a:extLst>
                  <a:ext uri="{FF2B5EF4-FFF2-40B4-BE49-F238E27FC236}">
                    <a16:creationId xmlns:a16="http://schemas.microsoft.com/office/drawing/2014/main" id="{63F1AD7E-62D5-8824-4F1E-7A0548699DCE}"/>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8DF07493-4D38-AA8B-25D1-A5C2DAEF93C1}"/>
                  </a:ext>
                </a:extLst>
              </p:cNvPr>
              <p:cNvGrpSpPr/>
              <p:nvPr/>
            </p:nvGrpSpPr>
            <p:grpSpPr>
              <a:xfrm>
                <a:off x="589128" y="2934274"/>
                <a:ext cx="1592238" cy="1608162"/>
                <a:chOff x="5766178" y="3084394"/>
                <a:chExt cx="1592238" cy="1608162"/>
              </a:xfrm>
            </p:grpSpPr>
            <p:cxnSp>
              <p:nvCxnSpPr>
                <p:cNvPr id="54" name="Straight Connector 53">
                  <a:extLst>
                    <a:ext uri="{FF2B5EF4-FFF2-40B4-BE49-F238E27FC236}">
                      <a16:creationId xmlns:a16="http://schemas.microsoft.com/office/drawing/2014/main" id="{2AFE32D3-A470-1908-AAA2-0C5FCC758E66}"/>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D4B3B0E9-D521-A4E1-AFED-4298DA5F7F1A}"/>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3664AB29-F1C2-69EB-9A42-A7750434B46C}"/>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41E4298D-B870-B5B7-2BC1-2A3737C2410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C14F9570-3B62-95FA-412B-D12FFD14CEAA}"/>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A5C2F3A-4C84-2357-23B1-99B803E6AA10}"/>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5" name="Graphic 24" descr="Soccer ball outline">
              <a:extLst>
                <a:ext uri="{FF2B5EF4-FFF2-40B4-BE49-F238E27FC236}">
                  <a16:creationId xmlns:a16="http://schemas.microsoft.com/office/drawing/2014/main" id="{238F9996-7974-7E0B-CAB1-D50C833ADC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420" y="2289412"/>
              <a:ext cx="914400" cy="914400"/>
            </a:xfrm>
            <a:prstGeom prst="rect">
              <a:avLst/>
            </a:prstGeom>
          </p:spPr>
        </p:pic>
      </p:grpSp>
      <p:grpSp>
        <p:nvGrpSpPr>
          <p:cNvPr id="62" name="Group 61">
            <a:extLst>
              <a:ext uri="{FF2B5EF4-FFF2-40B4-BE49-F238E27FC236}">
                <a16:creationId xmlns:a16="http://schemas.microsoft.com/office/drawing/2014/main" id="{4FE6BF71-4B7B-D4BB-9CDB-A501CD628220}"/>
              </a:ext>
            </a:extLst>
          </p:cNvPr>
          <p:cNvGrpSpPr>
            <a:grpSpLocks noChangeAspect="1"/>
          </p:cNvGrpSpPr>
          <p:nvPr/>
        </p:nvGrpSpPr>
        <p:grpSpPr>
          <a:xfrm>
            <a:off x="7385712" y="4786953"/>
            <a:ext cx="1093797" cy="1463040"/>
            <a:chOff x="2759122" y="2144974"/>
            <a:chExt cx="2142699" cy="2866030"/>
          </a:xfrm>
        </p:grpSpPr>
        <p:grpSp>
          <p:nvGrpSpPr>
            <p:cNvPr id="33" name="Group 32">
              <a:extLst>
                <a:ext uri="{FF2B5EF4-FFF2-40B4-BE49-F238E27FC236}">
                  <a16:creationId xmlns:a16="http://schemas.microsoft.com/office/drawing/2014/main" id="{175F5469-A939-EB05-269C-FAC854B0D3A7}"/>
                </a:ext>
              </a:extLst>
            </p:cNvPr>
            <p:cNvGrpSpPr/>
            <p:nvPr/>
          </p:nvGrpSpPr>
          <p:grpSpPr>
            <a:xfrm>
              <a:off x="2759122" y="2144974"/>
              <a:ext cx="2142699" cy="2866030"/>
              <a:chOff x="313898" y="2142700"/>
              <a:chExt cx="2142699" cy="2866030"/>
            </a:xfrm>
          </p:grpSpPr>
          <p:sp>
            <p:nvSpPr>
              <p:cNvPr id="34" name="Rectangle 33">
                <a:extLst>
                  <a:ext uri="{FF2B5EF4-FFF2-40B4-BE49-F238E27FC236}">
                    <a16:creationId xmlns:a16="http://schemas.microsoft.com/office/drawing/2014/main" id="{AB0F13A8-C13A-F36F-C8DB-2245E88E61D7}"/>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2050A11D-2DEB-B647-DE1D-77959B7045AF}"/>
                  </a:ext>
                </a:extLst>
              </p:cNvPr>
              <p:cNvGrpSpPr/>
              <p:nvPr/>
            </p:nvGrpSpPr>
            <p:grpSpPr>
              <a:xfrm>
                <a:off x="589128" y="2934274"/>
                <a:ext cx="1592238" cy="1608162"/>
                <a:chOff x="5766178" y="3084394"/>
                <a:chExt cx="1592238" cy="1608162"/>
              </a:xfrm>
            </p:grpSpPr>
            <p:cxnSp>
              <p:nvCxnSpPr>
                <p:cNvPr id="36" name="Straight Connector 35">
                  <a:extLst>
                    <a:ext uri="{FF2B5EF4-FFF2-40B4-BE49-F238E27FC236}">
                      <a16:creationId xmlns:a16="http://schemas.microsoft.com/office/drawing/2014/main" id="{94F86FC3-606E-D036-EE29-24497C7C02AE}"/>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E7DB920-B220-81D2-25B7-D9DBAED05341}"/>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EE68D409-A60E-9478-01B5-D1112289B82B}"/>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FC5A05AA-2E84-AE35-DF51-6FC942422909}"/>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A7D7533-F9B9-DC04-E7DD-DC49AFA1AF95}"/>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1372365-67FC-1054-AE28-D4BF5821D537}"/>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3" name="Graphic 22" descr="Climbing outline">
              <a:extLst>
                <a:ext uri="{FF2B5EF4-FFF2-40B4-BE49-F238E27FC236}">
                  <a16:creationId xmlns:a16="http://schemas.microsoft.com/office/drawing/2014/main" id="{32F441C4-C4C2-6534-C236-74D1F5D285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4591" y="2384947"/>
              <a:ext cx="914400" cy="914400"/>
            </a:xfrm>
            <a:prstGeom prst="rect">
              <a:avLst/>
            </a:prstGeom>
          </p:spPr>
        </p:pic>
      </p:grpSp>
      <p:grpSp>
        <p:nvGrpSpPr>
          <p:cNvPr id="60" name="Group 59">
            <a:extLst>
              <a:ext uri="{FF2B5EF4-FFF2-40B4-BE49-F238E27FC236}">
                <a16:creationId xmlns:a16="http://schemas.microsoft.com/office/drawing/2014/main" id="{997B0F1D-A606-32B2-2EDA-1ED92ACCBC57}"/>
              </a:ext>
            </a:extLst>
          </p:cNvPr>
          <p:cNvGrpSpPr>
            <a:grpSpLocks noChangeAspect="1"/>
          </p:cNvGrpSpPr>
          <p:nvPr/>
        </p:nvGrpSpPr>
        <p:grpSpPr>
          <a:xfrm>
            <a:off x="1064527" y="1564489"/>
            <a:ext cx="1094957" cy="1463040"/>
            <a:chOff x="327546" y="2156348"/>
            <a:chExt cx="2144973" cy="2866030"/>
          </a:xfrm>
        </p:grpSpPr>
        <p:grpSp>
          <p:nvGrpSpPr>
            <p:cNvPr id="32" name="Group 31">
              <a:extLst>
                <a:ext uri="{FF2B5EF4-FFF2-40B4-BE49-F238E27FC236}">
                  <a16:creationId xmlns:a16="http://schemas.microsoft.com/office/drawing/2014/main" id="{B9CBCD45-2365-FE72-8DB8-E3D55FFB3F11}"/>
                </a:ext>
              </a:extLst>
            </p:cNvPr>
            <p:cNvGrpSpPr/>
            <p:nvPr/>
          </p:nvGrpSpPr>
          <p:grpSpPr>
            <a:xfrm>
              <a:off x="327546" y="2156348"/>
              <a:ext cx="2142699" cy="2866030"/>
              <a:chOff x="313898" y="2142700"/>
              <a:chExt cx="2142699" cy="2866030"/>
            </a:xfrm>
          </p:grpSpPr>
          <p:sp>
            <p:nvSpPr>
              <p:cNvPr id="4" name="Rectangle 3">
                <a:extLst>
                  <a:ext uri="{FF2B5EF4-FFF2-40B4-BE49-F238E27FC236}">
                    <a16:creationId xmlns:a16="http://schemas.microsoft.com/office/drawing/2014/main" id="{976F66E4-AA73-47CC-ACFE-007B1AF16AEC}"/>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36BD353-D98B-AE33-A9A5-A420193D12D5}"/>
                  </a:ext>
                </a:extLst>
              </p:cNvPr>
              <p:cNvGrpSpPr/>
              <p:nvPr/>
            </p:nvGrpSpPr>
            <p:grpSpPr>
              <a:xfrm>
                <a:off x="589128" y="2934274"/>
                <a:ext cx="1592238" cy="1608162"/>
                <a:chOff x="5766178" y="3084394"/>
                <a:chExt cx="1592238" cy="1608162"/>
              </a:xfrm>
            </p:grpSpPr>
            <p:cxnSp>
              <p:nvCxnSpPr>
                <p:cNvPr id="8" name="Straight Connector 7">
                  <a:extLst>
                    <a:ext uri="{FF2B5EF4-FFF2-40B4-BE49-F238E27FC236}">
                      <a16:creationId xmlns:a16="http://schemas.microsoft.com/office/drawing/2014/main" id="{46E0F5BD-F3F3-B3E0-45CE-4BB6AA32BA96}"/>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EB56A79-3A7E-A34E-6D29-C90432F799F1}"/>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89766BD-9493-7A09-C2A1-583522214AB1}"/>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B8BD216-AD2F-48DF-CC15-27A2A2297CA8}"/>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4C359A7-7168-0D66-49C1-D89D318C6CDD}"/>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4850DE-91D7-2DA3-C071-48026F06F061}"/>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31" name="Graphic 30" descr="Gymnast: Floor routine outline">
              <a:extLst>
                <a:ext uri="{FF2B5EF4-FFF2-40B4-BE49-F238E27FC236}">
                  <a16:creationId xmlns:a16="http://schemas.microsoft.com/office/drawing/2014/main" id="{E30C9281-7F73-0B5D-EBAD-8E01245197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46662" y="2371299"/>
              <a:ext cx="1025857" cy="1025857"/>
            </a:xfrm>
            <a:prstGeom prst="rect">
              <a:avLst/>
            </a:prstGeom>
          </p:spPr>
        </p:pic>
      </p:grpSp>
      <p:grpSp>
        <p:nvGrpSpPr>
          <p:cNvPr id="125" name="Group 124">
            <a:extLst>
              <a:ext uri="{FF2B5EF4-FFF2-40B4-BE49-F238E27FC236}">
                <a16:creationId xmlns:a16="http://schemas.microsoft.com/office/drawing/2014/main" id="{1FDD0BAE-2900-AD87-5DAF-B1C565D3744D}"/>
              </a:ext>
            </a:extLst>
          </p:cNvPr>
          <p:cNvGrpSpPr>
            <a:grpSpLocks noChangeAspect="1"/>
          </p:cNvGrpSpPr>
          <p:nvPr/>
        </p:nvGrpSpPr>
        <p:grpSpPr>
          <a:xfrm>
            <a:off x="10165395" y="1481212"/>
            <a:ext cx="1093797" cy="1463040"/>
            <a:chOff x="6400799" y="2832339"/>
            <a:chExt cx="2172269" cy="2905582"/>
          </a:xfrm>
        </p:grpSpPr>
        <p:grpSp>
          <p:nvGrpSpPr>
            <p:cNvPr id="116" name="Group 115">
              <a:extLst>
                <a:ext uri="{FF2B5EF4-FFF2-40B4-BE49-F238E27FC236}">
                  <a16:creationId xmlns:a16="http://schemas.microsoft.com/office/drawing/2014/main" id="{7ADDB8BD-1868-1FFD-21BB-C981057BFABB}"/>
                </a:ext>
              </a:extLst>
            </p:cNvPr>
            <p:cNvGrpSpPr/>
            <p:nvPr/>
          </p:nvGrpSpPr>
          <p:grpSpPr>
            <a:xfrm>
              <a:off x="6400799" y="2832339"/>
              <a:ext cx="2172269" cy="2905582"/>
              <a:chOff x="313898" y="2142700"/>
              <a:chExt cx="2142699" cy="2866030"/>
            </a:xfrm>
          </p:grpSpPr>
          <p:sp>
            <p:nvSpPr>
              <p:cNvPr id="117" name="Rectangle 116">
                <a:extLst>
                  <a:ext uri="{FF2B5EF4-FFF2-40B4-BE49-F238E27FC236}">
                    <a16:creationId xmlns:a16="http://schemas.microsoft.com/office/drawing/2014/main" id="{F625A0D6-854C-E2A6-F029-4E1755EF0FF6}"/>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D60D1A08-09B7-B26A-3558-F948B2F5EF07}"/>
                  </a:ext>
                </a:extLst>
              </p:cNvPr>
              <p:cNvGrpSpPr/>
              <p:nvPr/>
            </p:nvGrpSpPr>
            <p:grpSpPr>
              <a:xfrm>
                <a:off x="589128" y="2934274"/>
                <a:ext cx="1592238" cy="1608162"/>
                <a:chOff x="5766178" y="3084394"/>
                <a:chExt cx="1592238" cy="1608162"/>
              </a:xfrm>
            </p:grpSpPr>
            <p:cxnSp>
              <p:nvCxnSpPr>
                <p:cNvPr id="119" name="Straight Connector 118">
                  <a:extLst>
                    <a:ext uri="{FF2B5EF4-FFF2-40B4-BE49-F238E27FC236}">
                      <a16:creationId xmlns:a16="http://schemas.microsoft.com/office/drawing/2014/main" id="{73E32A72-52DD-E4E5-8956-670424761562}"/>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AC8619E-EF97-AE9B-FBDF-52F69A6C9BB9}"/>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B6221930-E756-7B47-6CB9-03528EF5708D}"/>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7BE5FDB7-C64B-5242-7CDD-0E5B31F870B8}"/>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AA70DB63-073B-D116-6975-F8A0F21BFCD8}"/>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61B0215B-5FB1-F7CD-FA55-85D723AE7389}"/>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88" name="Graphic 87" descr="Drama outline">
              <a:extLst>
                <a:ext uri="{FF2B5EF4-FFF2-40B4-BE49-F238E27FC236}">
                  <a16:creationId xmlns:a16="http://schemas.microsoft.com/office/drawing/2014/main" id="{CACC0C05-E002-3D53-8720-7CA13EABAC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1247" y="3149221"/>
              <a:ext cx="914400" cy="914400"/>
            </a:xfrm>
            <a:prstGeom prst="rect">
              <a:avLst/>
            </a:prstGeom>
          </p:spPr>
        </p:pic>
      </p:grpSp>
      <p:grpSp>
        <p:nvGrpSpPr>
          <p:cNvPr id="105" name="Group 104">
            <a:extLst>
              <a:ext uri="{FF2B5EF4-FFF2-40B4-BE49-F238E27FC236}">
                <a16:creationId xmlns:a16="http://schemas.microsoft.com/office/drawing/2014/main" id="{8090C2E9-05E9-E5F9-DD01-6A13734AAFB2}"/>
              </a:ext>
            </a:extLst>
          </p:cNvPr>
          <p:cNvGrpSpPr>
            <a:grpSpLocks noChangeAspect="1"/>
          </p:cNvGrpSpPr>
          <p:nvPr/>
        </p:nvGrpSpPr>
        <p:grpSpPr>
          <a:xfrm>
            <a:off x="8381189" y="2848970"/>
            <a:ext cx="1093796" cy="1463040"/>
            <a:chOff x="5133027" y="3452884"/>
            <a:chExt cx="2157153" cy="2885363"/>
          </a:xfrm>
        </p:grpSpPr>
        <p:grpSp>
          <p:nvGrpSpPr>
            <p:cNvPr id="96" name="Group 95">
              <a:extLst>
                <a:ext uri="{FF2B5EF4-FFF2-40B4-BE49-F238E27FC236}">
                  <a16:creationId xmlns:a16="http://schemas.microsoft.com/office/drawing/2014/main" id="{9E831743-5DC8-D148-15FF-925A77EB39D9}"/>
                </a:ext>
              </a:extLst>
            </p:cNvPr>
            <p:cNvGrpSpPr/>
            <p:nvPr/>
          </p:nvGrpSpPr>
          <p:grpSpPr>
            <a:xfrm>
              <a:off x="5133027" y="3452884"/>
              <a:ext cx="2157153" cy="2885363"/>
              <a:chOff x="313898" y="2142700"/>
              <a:chExt cx="2142699" cy="2866030"/>
            </a:xfrm>
          </p:grpSpPr>
          <p:sp>
            <p:nvSpPr>
              <p:cNvPr id="97" name="Rectangle 96">
                <a:extLst>
                  <a:ext uri="{FF2B5EF4-FFF2-40B4-BE49-F238E27FC236}">
                    <a16:creationId xmlns:a16="http://schemas.microsoft.com/office/drawing/2014/main" id="{68D0D1D7-7FF0-1EED-3B4D-5CB581A4355E}"/>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D93CF5BE-C127-5E21-433E-BD14294A0DAE}"/>
                  </a:ext>
                </a:extLst>
              </p:cNvPr>
              <p:cNvGrpSpPr/>
              <p:nvPr/>
            </p:nvGrpSpPr>
            <p:grpSpPr>
              <a:xfrm>
                <a:off x="589128" y="2934274"/>
                <a:ext cx="1592238" cy="1608162"/>
                <a:chOff x="5766178" y="3084394"/>
                <a:chExt cx="1592238" cy="1608162"/>
              </a:xfrm>
            </p:grpSpPr>
            <p:cxnSp>
              <p:nvCxnSpPr>
                <p:cNvPr id="99" name="Straight Connector 98">
                  <a:extLst>
                    <a:ext uri="{FF2B5EF4-FFF2-40B4-BE49-F238E27FC236}">
                      <a16:creationId xmlns:a16="http://schemas.microsoft.com/office/drawing/2014/main" id="{0770A110-4ADE-3E97-8960-54F1168B8FD5}"/>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FBAE9431-B558-5BC8-7ACB-43A170BA7A65}"/>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FFBBF172-4D30-BCE7-C356-D19A13646286}"/>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4F4D26A3-8C55-7E9B-E877-EA0641A3A087}"/>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CD636EA-DF07-EA80-A02F-235F3D5B6F9F}"/>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1B5E32F5-6E9A-619B-EBDF-85157C2A836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0" name="Graphic 89" descr="Maracas outline">
              <a:extLst>
                <a:ext uri="{FF2B5EF4-FFF2-40B4-BE49-F238E27FC236}">
                  <a16:creationId xmlns:a16="http://schemas.microsoft.com/office/drawing/2014/main" id="{DB95B29B-58DA-5EE3-7A66-E04FCF8157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00549" y="3665560"/>
              <a:ext cx="1148687" cy="1148687"/>
            </a:xfrm>
            <a:prstGeom prst="rect">
              <a:avLst/>
            </a:prstGeom>
          </p:spPr>
        </p:pic>
      </p:grpSp>
      <p:grpSp>
        <p:nvGrpSpPr>
          <p:cNvPr id="95" name="Group 94">
            <a:extLst>
              <a:ext uri="{FF2B5EF4-FFF2-40B4-BE49-F238E27FC236}">
                <a16:creationId xmlns:a16="http://schemas.microsoft.com/office/drawing/2014/main" id="{F375CA6E-3420-3C5B-92F7-9DF348023723}"/>
              </a:ext>
            </a:extLst>
          </p:cNvPr>
          <p:cNvGrpSpPr>
            <a:grpSpLocks noChangeAspect="1"/>
          </p:cNvGrpSpPr>
          <p:nvPr/>
        </p:nvGrpSpPr>
        <p:grpSpPr>
          <a:xfrm>
            <a:off x="5686562" y="4048609"/>
            <a:ext cx="1093797" cy="1463040"/>
            <a:chOff x="3339154" y="3098042"/>
            <a:chExt cx="2075526" cy="2776180"/>
          </a:xfrm>
        </p:grpSpPr>
        <p:grpSp>
          <p:nvGrpSpPr>
            <p:cNvPr id="76" name="Group 75">
              <a:extLst>
                <a:ext uri="{FF2B5EF4-FFF2-40B4-BE49-F238E27FC236}">
                  <a16:creationId xmlns:a16="http://schemas.microsoft.com/office/drawing/2014/main" id="{252F4AC0-B138-48E2-6903-71199DC1E787}"/>
                </a:ext>
              </a:extLst>
            </p:cNvPr>
            <p:cNvGrpSpPr/>
            <p:nvPr/>
          </p:nvGrpSpPr>
          <p:grpSpPr>
            <a:xfrm>
              <a:off x="3339154" y="3098042"/>
              <a:ext cx="2075526" cy="2776180"/>
              <a:chOff x="313898" y="2142700"/>
              <a:chExt cx="2142699" cy="2866030"/>
            </a:xfrm>
          </p:grpSpPr>
          <p:sp>
            <p:nvSpPr>
              <p:cNvPr id="77" name="Rectangle 76">
                <a:extLst>
                  <a:ext uri="{FF2B5EF4-FFF2-40B4-BE49-F238E27FC236}">
                    <a16:creationId xmlns:a16="http://schemas.microsoft.com/office/drawing/2014/main" id="{200CD225-1F3D-2D72-632B-AE938A45EB7F}"/>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50C9E730-F3A7-6255-15F7-01504FF82C1A}"/>
                  </a:ext>
                </a:extLst>
              </p:cNvPr>
              <p:cNvGrpSpPr/>
              <p:nvPr/>
            </p:nvGrpSpPr>
            <p:grpSpPr>
              <a:xfrm>
                <a:off x="589128" y="2934274"/>
                <a:ext cx="1592238" cy="1608162"/>
                <a:chOff x="5766178" y="3084394"/>
                <a:chExt cx="1592238" cy="1608162"/>
              </a:xfrm>
            </p:grpSpPr>
            <p:cxnSp>
              <p:nvCxnSpPr>
                <p:cNvPr id="79" name="Straight Connector 78">
                  <a:extLst>
                    <a:ext uri="{FF2B5EF4-FFF2-40B4-BE49-F238E27FC236}">
                      <a16:creationId xmlns:a16="http://schemas.microsoft.com/office/drawing/2014/main" id="{0A1957D7-DDE6-749B-0265-4DC8D3133EF1}"/>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8EE7CB0-4FE8-0B4B-55CA-0C90B4C0C994}"/>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192692BE-68FC-67FC-CAC7-32BD8351E400}"/>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8C7001FA-C588-DFB9-350D-7A5821B5674F}"/>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4B1A7FA9-9DD8-3745-13D2-5D60E1881AB5}"/>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AA697BF-B7D5-1086-3645-B48D75E7BC04}"/>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2" name="Graphic 91" descr="Bongo outline">
              <a:extLst>
                <a:ext uri="{FF2B5EF4-FFF2-40B4-BE49-F238E27FC236}">
                  <a16:creationId xmlns:a16="http://schemas.microsoft.com/office/drawing/2014/main" id="{D0A4A783-BDF7-3416-0838-7169F2EA71E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4454" y="3378957"/>
              <a:ext cx="1066801" cy="1066801"/>
            </a:xfrm>
            <a:prstGeom prst="rect">
              <a:avLst/>
            </a:prstGeom>
          </p:spPr>
        </p:pic>
      </p:grpSp>
      <p:grpSp>
        <p:nvGrpSpPr>
          <p:cNvPr id="115" name="Group 114">
            <a:extLst>
              <a:ext uri="{FF2B5EF4-FFF2-40B4-BE49-F238E27FC236}">
                <a16:creationId xmlns:a16="http://schemas.microsoft.com/office/drawing/2014/main" id="{EF74BE3C-7EA5-4909-336D-EEA226E897F7}"/>
              </a:ext>
            </a:extLst>
          </p:cNvPr>
          <p:cNvGrpSpPr>
            <a:grpSpLocks noChangeAspect="1"/>
          </p:cNvGrpSpPr>
          <p:nvPr/>
        </p:nvGrpSpPr>
        <p:grpSpPr>
          <a:xfrm>
            <a:off x="4264141" y="4940493"/>
            <a:ext cx="1093797" cy="1463040"/>
            <a:chOff x="6662096" y="2661314"/>
            <a:chExt cx="2320406" cy="3103727"/>
          </a:xfrm>
        </p:grpSpPr>
        <p:grpSp>
          <p:nvGrpSpPr>
            <p:cNvPr id="106" name="Group 105">
              <a:extLst>
                <a:ext uri="{FF2B5EF4-FFF2-40B4-BE49-F238E27FC236}">
                  <a16:creationId xmlns:a16="http://schemas.microsoft.com/office/drawing/2014/main" id="{4F5D7EFB-0F2B-81FF-54A7-046AE4E9E3BD}"/>
                </a:ext>
              </a:extLst>
            </p:cNvPr>
            <p:cNvGrpSpPr/>
            <p:nvPr/>
          </p:nvGrpSpPr>
          <p:grpSpPr>
            <a:xfrm>
              <a:off x="6662096" y="2661314"/>
              <a:ext cx="2320406" cy="3103727"/>
              <a:chOff x="313898" y="2142700"/>
              <a:chExt cx="2142699" cy="2866030"/>
            </a:xfrm>
          </p:grpSpPr>
          <p:sp>
            <p:nvSpPr>
              <p:cNvPr id="107" name="Rectangle 106">
                <a:extLst>
                  <a:ext uri="{FF2B5EF4-FFF2-40B4-BE49-F238E27FC236}">
                    <a16:creationId xmlns:a16="http://schemas.microsoft.com/office/drawing/2014/main" id="{9D30C4A7-F5EA-FA9F-BF84-82962FA0DF30}"/>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947557BA-952B-F2CA-9E95-FEC2EED50B24}"/>
                  </a:ext>
                </a:extLst>
              </p:cNvPr>
              <p:cNvGrpSpPr/>
              <p:nvPr/>
            </p:nvGrpSpPr>
            <p:grpSpPr>
              <a:xfrm>
                <a:off x="589128" y="2934274"/>
                <a:ext cx="1592238" cy="1608162"/>
                <a:chOff x="5766178" y="3084394"/>
                <a:chExt cx="1592238" cy="1608162"/>
              </a:xfrm>
            </p:grpSpPr>
            <p:cxnSp>
              <p:nvCxnSpPr>
                <p:cNvPr id="109" name="Straight Connector 108">
                  <a:extLst>
                    <a:ext uri="{FF2B5EF4-FFF2-40B4-BE49-F238E27FC236}">
                      <a16:creationId xmlns:a16="http://schemas.microsoft.com/office/drawing/2014/main" id="{3A1FC9DE-5371-E790-EBFD-7CB6123E03B0}"/>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EBE60D79-8E00-93F7-4DA9-14CBF05E6A6A}"/>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4255605B-B11B-722A-FB12-EE8D5B326F4F}"/>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7C3D338C-6DAE-30AB-85CB-1728A747A9ED}"/>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CD80F44A-3DB4-03D5-9B26-A69B87760510}"/>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2E571423-E656-ED3D-1658-68FB8368034C}"/>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4" name="Graphic 93" descr="Puppet outline">
              <a:extLst>
                <a:ext uri="{FF2B5EF4-FFF2-40B4-BE49-F238E27FC236}">
                  <a16:creationId xmlns:a16="http://schemas.microsoft.com/office/drawing/2014/main" id="{1BF2A58D-31F6-783B-0F85-EE5D443896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77033" y="2971800"/>
              <a:ext cx="914400" cy="914400"/>
            </a:xfrm>
            <a:prstGeom prst="rect">
              <a:avLst/>
            </a:prstGeom>
          </p:spPr>
        </p:pic>
      </p:grpSp>
      <p:grpSp>
        <p:nvGrpSpPr>
          <p:cNvPr id="168" name="Group 167">
            <a:extLst>
              <a:ext uri="{FF2B5EF4-FFF2-40B4-BE49-F238E27FC236}">
                <a16:creationId xmlns:a16="http://schemas.microsoft.com/office/drawing/2014/main" id="{C19851B7-9933-8D10-38AD-D7DEFD123456}"/>
              </a:ext>
            </a:extLst>
          </p:cNvPr>
          <p:cNvGrpSpPr>
            <a:grpSpLocks noChangeAspect="1"/>
          </p:cNvGrpSpPr>
          <p:nvPr/>
        </p:nvGrpSpPr>
        <p:grpSpPr>
          <a:xfrm>
            <a:off x="1114025" y="4698241"/>
            <a:ext cx="1093797" cy="1463040"/>
            <a:chOff x="9976515" y="3784978"/>
            <a:chExt cx="1997122" cy="2671309"/>
          </a:xfrm>
        </p:grpSpPr>
        <p:grpSp>
          <p:nvGrpSpPr>
            <p:cNvPr id="135" name="Group 134">
              <a:extLst>
                <a:ext uri="{FF2B5EF4-FFF2-40B4-BE49-F238E27FC236}">
                  <a16:creationId xmlns:a16="http://schemas.microsoft.com/office/drawing/2014/main" id="{1DA23336-AABD-3038-D013-5054AEB25B6E}"/>
                </a:ext>
              </a:extLst>
            </p:cNvPr>
            <p:cNvGrpSpPr/>
            <p:nvPr/>
          </p:nvGrpSpPr>
          <p:grpSpPr>
            <a:xfrm>
              <a:off x="9976515" y="3784978"/>
              <a:ext cx="1997122" cy="2671309"/>
              <a:chOff x="313898" y="2142700"/>
              <a:chExt cx="2142699" cy="2866030"/>
            </a:xfrm>
          </p:grpSpPr>
          <p:sp>
            <p:nvSpPr>
              <p:cNvPr id="136" name="Rectangle 135">
                <a:extLst>
                  <a:ext uri="{FF2B5EF4-FFF2-40B4-BE49-F238E27FC236}">
                    <a16:creationId xmlns:a16="http://schemas.microsoft.com/office/drawing/2014/main" id="{85DE396C-4BBF-D54A-5C71-1C0D252C0666}"/>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30C2E336-F3F1-B79F-A1A6-CC6158931E71}"/>
                  </a:ext>
                </a:extLst>
              </p:cNvPr>
              <p:cNvGrpSpPr/>
              <p:nvPr/>
            </p:nvGrpSpPr>
            <p:grpSpPr>
              <a:xfrm>
                <a:off x="589128" y="2934274"/>
                <a:ext cx="1592238" cy="1608162"/>
                <a:chOff x="5766178" y="3084394"/>
                <a:chExt cx="1592238" cy="1608162"/>
              </a:xfrm>
            </p:grpSpPr>
            <p:cxnSp>
              <p:nvCxnSpPr>
                <p:cNvPr id="138" name="Straight Connector 137">
                  <a:extLst>
                    <a:ext uri="{FF2B5EF4-FFF2-40B4-BE49-F238E27FC236}">
                      <a16:creationId xmlns:a16="http://schemas.microsoft.com/office/drawing/2014/main" id="{B95A8E2C-FC43-B465-45BE-199CC58C49B7}"/>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F0A16CCC-0383-22AF-7075-EE77DCABE02B}"/>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BC78F9AD-F1EB-743B-EB97-5EEDE30336A5}"/>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7DEC4679-2F48-786F-0269-F3999CE0C949}"/>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41146CF6-16D7-F5EF-B6D7-1CA1FDB3AC97}"/>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F668E040-9D9A-183A-D0F5-848000478D6A}"/>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54" name="Graphic 153" descr="Nerve outline">
              <a:extLst>
                <a:ext uri="{FF2B5EF4-FFF2-40B4-BE49-F238E27FC236}">
                  <a16:creationId xmlns:a16="http://schemas.microsoft.com/office/drawing/2014/main" id="{D5B83B9E-0DA8-83C0-8363-132D76FE132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flipV="1">
              <a:off x="10975074" y="3981735"/>
              <a:ext cx="914400" cy="914400"/>
            </a:xfrm>
            <a:prstGeom prst="rect">
              <a:avLst/>
            </a:prstGeom>
          </p:spPr>
        </p:pic>
      </p:grpSp>
      <p:grpSp>
        <p:nvGrpSpPr>
          <p:cNvPr id="166" name="Group 165">
            <a:extLst>
              <a:ext uri="{FF2B5EF4-FFF2-40B4-BE49-F238E27FC236}">
                <a16:creationId xmlns:a16="http://schemas.microsoft.com/office/drawing/2014/main" id="{DFCDF833-80BF-02ED-75D0-71D58F944E78}"/>
              </a:ext>
            </a:extLst>
          </p:cNvPr>
          <p:cNvGrpSpPr>
            <a:grpSpLocks noChangeAspect="1"/>
          </p:cNvGrpSpPr>
          <p:nvPr/>
        </p:nvGrpSpPr>
        <p:grpSpPr>
          <a:xfrm>
            <a:off x="10197523" y="4217158"/>
            <a:ext cx="1095318" cy="1463040"/>
            <a:chOff x="7754577" y="1201002"/>
            <a:chExt cx="1637357" cy="2187053"/>
          </a:xfrm>
        </p:grpSpPr>
        <p:grpSp>
          <p:nvGrpSpPr>
            <p:cNvPr id="66" name="Group 65">
              <a:extLst>
                <a:ext uri="{FF2B5EF4-FFF2-40B4-BE49-F238E27FC236}">
                  <a16:creationId xmlns:a16="http://schemas.microsoft.com/office/drawing/2014/main" id="{C56420CA-2BE1-A20A-F0EF-A3FEFCD6E25E}"/>
                </a:ext>
              </a:extLst>
            </p:cNvPr>
            <p:cNvGrpSpPr/>
            <p:nvPr/>
          </p:nvGrpSpPr>
          <p:grpSpPr>
            <a:xfrm>
              <a:off x="7754577" y="1201002"/>
              <a:ext cx="1635083" cy="2187053"/>
              <a:chOff x="313898" y="2142700"/>
              <a:chExt cx="2142699" cy="2866030"/>
            </a:xfrm>
          </p:grpSpPr>
          <p:sp>
            <p:nvSpPr>
              <p:cNvPr id="68" name="Rectangle 67">
                <a:extLst>
                  <a:ext uri="{FF2B5EF4-FFF2-40B4-BE49-F238E27FC236}">
                    <a16:creationId xmlns:a16="http://schemas.microsoft.com/office/drawing/2014/main" id="{AD613388-B360-A04E-6AF3-221D2080C171}"/>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FD776BFD-0309-5667-2D8D-438FB46BBE5E}"/>
                  </a:ext>
                </a:extLst>
              </p:cNvPr>
              <p:cNvGrpSpPr/>
              <p:nvPr/>
            </p:nvGrpSpPr>
            <p:grpSpPr>
              <a:xfrm>
                <a:off x="589128" y="2934274"/>
                <a:ext cx="1592238" cy="1608162"/>
                <a:chOff x="5766178" y="3084394"/>
                <a:chExt cx="1592238" cy="1608162"/>
              </a:xfrm>
            </p:grpSpPr>
            <p:cxnSp>
              <p:nvCxnSpPr>
                <p:cNvPr id="70" name="Straight Connector 69">
                  <a:extLst>
                    <a:ext uri="{FF2B5EF4-FFF2-40B4-BE49-F238E27FC236}">
                      <a16:creationId xmlns:a16="http://schemas.microsoft.com/office/drawing/2014/main" id="{8AAE568E-1F58-0262-B093-00E6ECAED191}"/>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D994130-E9C2-5A1E-3230-AAF328C56D6D}"/>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2D694DAC-0359-E076-3B94-173AA715859E}"/>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1BB240BC-ED0B-2D2E-3B82-F9D44E77DBF1}"/>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2268745D-3BCE-6D55-4804-A5BC99D9D6F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4A228050-E4A5-2CF1-1DDA-C10F9F4AB2B8}"/>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56" name="Graphic 155" descr="Flask outline">
              <a:extLst>
                <a:ext uri="{FF2B5EF4-FFF2-40B4-BE49-F238E27FC236}">
                  <a16:creationId xmlns:a16="http://schemas.microsoft.com/office/drawing/2014/main" id="{E4BEB72C-579D-801D-56A7-BD903491404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77534" y="1334069"/>
              <a:ext cx="914400" cy="914400"/>
            </a:xfrm>
            <a:prstGeom prst="rect">
              <a:avLst/>
            </a:prstGeom>
          </p:spPr>
        </p:pic>
      </p:grpSp>
      <p:grpSp>
        <p:nvGrpSpPr>
          <p:cNvPr id="165" name="Group 164">
            <a:extLst>
              <a:ext uri="{FF2B5EF4-FFF2-40B4-BE49-F238E27FC236}">
                <a16:creationId xmlns:a16="http://schemas.microsoft.com/office/drawing/2014/main" id="{216D4844-702A-FFD0-E630-2C82C0BCAE0E}"/>
              </a:ext>
            </a:extLst>
          </p:cNvPr>
          <p:cNvGrpSpPr>
            <a:grpSpLocks noChangeAspect="1"/>
          </p:cNvGrpSpPr>
          <p:nvPr/>
        </p:nvGrpSpPr>
        <p:grpSpPr>
          <a:xfrm>
            <a:off x="3121159" y="1965960"/>
            <a:ext cx="1112607" cy="1463040"/>
            <a:chOff x="10095167" y="1544671"/>
            <a:chExt cx="1614614" cy="2123162"/>
          </a:xfrm>
        </p:grpSpPr>
        <p:grpSp>
          <p:nvGrpSpPr>
            <p:cNvPr id="144" name="Group 143">
              <a:extLst>
                <a:ext uri="{FF2B5EF4-FFF2-40B4-BE49-F238E27FC236}">
                  <a16:creationId xmlns:a16="http://schemas.microsoft.com/office/drawing/2014/main" id="{41C4D824-CF0D-D249-F99E-8036D6332724}"/>
                </a:ext>
              </a:extLst>
            </p:cNvPr>
            <p:cNvGrpSpPr/>
            <p:nvPr/>
          </p:nvGrpSpPr>
          <p:grpSpPr>
            <a:xfrm>
              <a:off x="10095167" y="1544671"/>
              <a:ext cx="1587317" cy="2123162"/>
              <a:chOff x="313898" y="2142700"/>
              <a:chExt cx="2142699" cy="2866030"/>
            </a:xfrm>
          </p:grpSpPr>
          <p:sp>
            <p:nvSpPr>
              <p:cNvPr id="145" name="Rectangle 144">
                <a:extLst>
                  <a:ext uri="{FF2B5EF4-FFF2-40B4-BE49-F238E27FC236}">
                    <a16:creationId xmlns:a16="http://schemas.microsoft.com/office/drawing/2014/main" id="{C56BAD47-D35E-0F2E-B78E-AC204B80B694}"/>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AE032C8F-1E6E-CDB6-49DB-D251A1ECE51E}"/>
                  </a:ext>
                </a:extLst>
              </p:cNvPr>
              <p:cNvGrpSpPr/>
              <p:nvPr/>
            </p:nvGrpSpPr>
            <p:grpSpPr>
              <a:xfrm>
                <a:off x="589128" y="2934274"/>
                <a:ext cx="1592238" cy="1608162"/>
                <a:chOff x="5766178" y="3084394"/>
                <a:chExt cx="1592238" cy="1608162"/>
              </a:xfrm>
            </p:grpSpPr>
            <p:cxnSp>
              <p:nvCxnSpPr>
                <p:cNvPr id="147" name="Straight Connector 146">
                  <a:extLst>
                    <a:ext uri="{FF2B5EF4-FFF2-40B4-BE49-F238E27FC236}">
                      <a16:creationId xmlns:a16="http://schemas.microsoft.com/office/drawing/2014/main" id="{E2DDD9DB-C40D-9C54-8F4A-5F57D0CF330E}"/>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8A20F3E-9618-387E-3989-2084F184A8FD}"/>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68E2B0B-BF46-74ED-74B5-06493BD8E456}"/>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54420E33-5CF9-14AC-AFF1-04848814DD48}"/>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789ED761-669A-2DA4-C677-17E9350FE9C7}"/>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01609878-8F93-EF1B-7DEF-13E9D83AA6A9}"/>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58" name="Graphic 157" descr="Mitochondria outline">
              <a:extLst>
                <a:ext uri="{FF2B5EF4-FFF2-40B4-BE49-F238E27FC236}">
                  <a16:creationId xmlns:a16="http://schemas.microsoft.com/office/drawing/2014/main" id="{FEDBB870-1D18-810C-7A68-D69E5327325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63619" y="1636594"/>
              <a:ext cx="846162" cy="846162"/>
            </a:xfrm>
            <a:prstGeom prst="rect">
              <a:avLst/>
            </a:prstGeom>
          </p:spPr>
        </p:pic>
      </p:grpSp>
      <p:grpSp>
        <p:nvGrpSpPr>
          <p:cNvPr id="167" name="Group 166">
            <a:extLst>
              <a:ext uri="{FF2B5EF4-FFF2-40B4-BE49-F238E27FC236}">
                <a16:creationId xmlns:a16="http://schemas.microsoft.com/office/drawing/2014/main" id="{387511D4-0D59-925B-607C-E41892071841}"/>
              </a:ext>
            </a:extLst>
          </p:cNvPr>
          <p:cNvGrpSpPr>
            <a:grpSpLocks noChangeAspect="1"/>
          </p:cNvGrpSpPr>
          <p:nvPr/>
        </p:nvGrpSpPr>
        <p:grpSpPr>
          <a:xfrm>
            <a:off x="2775414" y="4137547"/>
            <a:ext cx="1093797" cy="1463040"/>
            <a:chOff x="7825091" y="3796352"/>
            <a:chExt cx="1635083" cy="2187053"/>
          </a:xfrm>
        </p:grpSpPr>
        <p:grpSp>
          <p:nvGrpSpPr>
            <p:cNvPr id="126" name="Group 125">
              <a:extLst>
                <a:ext uri="{FF2B5EF4-FFF2-40B4-BE49-F238E27FC236}">
                  <a16:creationId xmlns:a16="http://schemas.microsoft.com/office/drawing/2014/main" id="{48659FB1-1000-4CB0-323C-D658E71BD487}"/>
                </a:ext>
              </a:extLst>
            </p:cNvPr>
            <p:cNvGrpSpPr/>
            <p:nvPr/>
          </p:nvGrpSpPr>
          <p:grpSpPr>
            <a:xfrm>
              <a:off x="7825091" y="3796352"/>
              <a:ext cx="1635083" cy="2187053"/>
              <a:chOff x="313898" y="2142700"/>
              <a:chExt cx="2142699" cy="2866030"/>
            </a:xfrm>
          </p:grpSpPr>
          <p:sp>
            <p:nvSpPr>
              <p:cNvPr id="127" name="Rectangle 126">
                <a:extLst>
                  <a:ext uri="{FF2B5EF4-FFF2-40B4-BE49-F238E27FC236}">
                    <a16:creationId xmlns:a16="http://schemas.microsoft.com/office/drawing/2014/main" id="{ACA67C06-8361-2F47-57E8-F250D9DF5EC7}"/>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303885EB-09E6-AFD2-A0AA-96E6776E17B5}"/>
                  </a:ext>
                </a:extLst>
              </p:cNvPr>
              <p:cNvGrpSpPr/>
              <p:nvPr/>
            </p:nvGrpSpPr>
            <p:grpSpPr>
              <a:xfrm>
                <a:off x="589128" y="2934274"/>
                <a:ext cx="1592238" cy="1608162"/>
                <a:chOff x="5766178" y="3084394"/>
                <a:chExt cx="1592238" cy="1608162"/>
              </a:xfrm>
            </p:grpSpPr>
            <p:cxnSp>
              <p:nvCxnSpPr>
                <p:cNvPr id="129" name="Straight Connector 128">
                  <a:extLst>
                    <a:ext uri="{FF2B5EF4-FFF2-40B4-BE49-F238E27FC236}">
                      <a16:creationId xmlns:a16="http://schemas.microsoft.com/office/drawing/2014/main" id="{C0D7DCBA-1FD1-B5C6-6B70-3C1E9757739D}"/>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71A75972-7DBD-5CD2-451A-7E6415C65C37}"/>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3E1831CC-EF34-8AC5-F60A-42E068D405B6}"/>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B9C5939-1044-3EBF-2DE8-2C7582927475}"/>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939725A7-63C2-BA67-E9BB-97B4F911D032}"/>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CDD62759-8745-1DBB-60E5-7915F556D510}"/>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62" name="Graphic 161" descr="Atom outline">
              <a:extLst>
                <a:ext uri="{FF2B5EF4-FFF2-40B4-BE49-F238E27FC236}">
                  <a16:creationId xmlns:a16="http://schemas.microsoft.com/office/drawing/2014/main" id="{D60D6B29-74CF-F7F7-48D2-A401B610ECA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45774" y="3872552"/>
              <a:ext cx="914400" cy="914400"/>
            </a:xfrm>
            <a:prstGeom prst="rect">
              <a:avLst/>
            </a:prstGeom>
          </p:spPr>
        </p:pic>
      </p:grpSp>
    </p:spTree>
    <p:extLst>
      <p:ext uri="{BB962C8B-B14F-4D97-AF65-F5344CB8AC3E}">
        <p14:creationId xmlns:p14="http://schemas.microsoft.com/office/powerpoint/2010/main" val="117059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0A29C-E888-7432-EA25-D7F3BAEC32AD}"/>
            </a:ext>
          </a:extLst>
        </p:cNvPr>
        <p:cNvGrpSpPr/>
        <p:nvPr/>
      </p:nvGrpSpPr>
      <p:grpSpPr>
        <a:xfrm>
          <a:off x="0" y="0"/>
          <a:ext cx="0" cy="0"/>
          <a:chOff x="0" y="0"/>
          <a:chExt cx="0" cy="0"/>
        </a:xfrm>
      </p:grpSpPr>
      <p:sp>
        <p:nvSpPr>
          <p:cNvPr id="173" name="Rectangle 172">
            <a:extLst>
              <a:ext uri="{FF2B5EF4-FFF2-40B4-BE49-F238E27FC236}">
                <a16:creationId xmlns:a16="http://schemas.microsoft.com/office/drawing/2014/main" id="{B8B9F226-2141-B6DE-F4DD-3A03BF5F3C9A}"/>
              </a:ext>
            </a:extLst>
          </p:cNvPr>
          <p:cNvSpPr/>
          <p:nvPr/>
        </p:nvSpPr>
        <p:spPr>
          <a:xfrm>
            <a:off x="8434313" y="1464860"/>
            <a:ext cx="3566160" cy="4846320"/>
          </a:xfrm>
          <a:prstGeom prst="rect">
            <a:avLst/>
          </a:prstGeom>
          <a:solidFill>
            <a:srgbClr val="D10000">
              <a:alpha val="50196"/>
            </a:srgb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2F7C3D34-4AF6-EDD6-59D4-E628B4899850}"/>
              </a:ext>
            </a:extLst>
          </p:cNvPr>
          <p:cNvSpPr/>
          <p:nvPr/>
        </p:nvSpPr>
        <p:spPr>
          <a:xfrm>
            <a:off x="4326339" y="1503529"/>
            <a:ext cx="3566160" cy="4846320"/>
          </a:xfrm>
          <a:prstGeom prst="rect">
            <a:avLst/>
          </a:prstGeom>
          <a:solidFill>
            <a:schemeClr val="accent5">
              <a:lumMod val="20000"/>
              <a:lumOff val="80000"/>
            </a:schemeClr>
          </a:solidFill>
          <a:ln w="762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2C90857A-028D-2615-20C5-3CBFE3E97493}"/>
              </a:ext>
            </a:extLst>
          </p:cNvPr>
          <p:cNvSpPr/>
          <p:nvPr/>
        </p:nvSpPr>
        <p:spPr>
          <a:xfrm>
            <a:off x="218366" y="1487606"/>
            <a:ext cx="3566160" cy="4846320"/>
          </a:xfrm>
          <a:prstGeom prst="rect">
            <a:avLst/>
          </a:prstGeom>
          <a:solidFill>
            <a:schemeClr val="accent6">
              <a:lumMod val="20000"/>
              <a:lumOff val="80000"/>
            </a:schemeClr>
          </a:solidFill>
          <a:ln w="762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E94B8-4CFF-DD2F-B475-1ED44B35770C}"/>
              </a:ext>
            </a:extLst>
          </p:cNvPr>
          <p:cNvSpPr>
            <a:spLocks noGrp="1"/>
          </p:cNvSpPr>
          <p:nvPr>
            <p:ph type="title"/>
          </p:nvPr>
        </p:nvSpPr>
        <p:spPr/>
        <p:txBody>
          <a:bodyPr/>
          <a:lstStyle/>
          <a:p>
            <a:r>
              <a:rPr lang="en-US"/>
              <a:t>Topic Modeling</a:t>
            </a:r>
          </a:p>
        </p:txBody>
      </p:sp>
      <p:grpSp>
        <p:nvGrpSpPr>
          <p:cNvPr id="63" name="Group 62">
            <a:extLst>
              <a:ext uri="{FF2B5EF4-FFF2-40B4-BE49-F238E27FC236}">
                <a16:creationId xmlns:a16="http://schemas.microsoft.com/office/drawing/2014/main" id="{D96B6FF5-E864-56FF-3E2B-EC4F22A5027B}"/>
              </a:ext>
            </a:extLst>
          </p:cNvPr>
          <p:cNvGrpSpPr>
            <a:grpSpLocks noChangeAspect="1"/>
          </p:cNvGrpSpPr>
          <p:nvPr/>
        </p:nvGrpSpPr>
        <p:grpSpPr>
          <a:xfrm>
            <a:off x="2256430" y="1965960"/>
            <a:ext cx="1093797" cy="1463040"/>
            <a:chOff x="5095164" y="2133601"/>
            <a:chExt cx="2142699" cy="2866030"/>
          </a:xfrm>
        </p:grpSpPr>
        <p:grpSp>
          <p:nvGrpSpPr>
            <p:cNvPr id="42" name="Group 41">
              <a:extLst>
                <a:ext uri="{FF2B5EF4-FFF2-40B4-BE49-F238E27FC236}">
                  <a16:creationId xmlns:a16="http://schemas.microsoft.com/office/drawing/2014/main" id="{D59E3FC5-F287-BFDB-9BA3-24B170BB00E9}"/>
                </a:ext>
              </a:extLst>
            </p:cNvPr>
            <p:cNvGrpSpPr/>
            <p:nvPr/>
          </p:nvGrpSpPr>
          <p:grpSpPr>
            <a:xfrm>
              <a:off x="5095164" y="2133601"/>
              <a:ext cx="2142699" cy="2866030"/>
              <a:chOff x="313898" y="2142700"/>
              <a:chExt cx="2142699" cy="2866030"/>
            </a:xfrm>
          </p:grpSpPr>
          <p:sp>
            <p:nvSpPr>
              <p:cNvPr id="43" name="Rectangle 42">
                <a:extLst>
                  <a:ext uri="{FF2B5EF4-FFF2-40B4-BE49-F238E27FC236}">
                    <a16:creationId xmlns:a16="http://schemas.microsoft.com/office/drawing/2014/main" id="{8AF59E98-52B6-61EA-1B56-CA58575CA939}"/>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0687927-A626-065C-EE75-B474CC26115B}"/>
                  </a:ext>
                </a:extLst>
              </p:cNvPr>
              <p:cNvGrpSpPr/>
              <p:nvPr/>
            </p:nvGrpSpPr>
            <p:grpSpPr>
              <a:xfrm>
                <a:off x="589128" y="2934274"/>
                <a:ext cx="1592238" cy="1608162"/>
                <a:chOff x="5766178" y="3084394"/>
                <a:chExt cx="1592238" cy="1608162"/>
              </a:xfrm>
            </p:grpSpPr>
            <p:cxnSp>
              <p:nvCxnSpPr>
                <p:cNvPr id="45" name="Straight Connector 44">
                  <a:extLst>
                    <a:ext uri="{FF2B5EF4-FFF2-40B4-BE49-F238E27FC236}">
                      <a16:creationId xmlns:a16="http://schemas.microsoft.com/office/drawing/2014/main" id="{732D9096-4C6E-2513-826D-92800D8445ED}"/>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30D56761-21CA-DA40-09DB-0DDDCAEA969E}"/>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CCEF054-0F18-B9D8-745A-D95EBB064A1F}"/>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6823AA7-C8D1-D3A9-3934-972012A711D8}"/>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3D84008-AB3D-6A0D-688D-5F41EA9E78C0}"/>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1D5682C5-0798-F03A-B08C-06C8642D2987}"/>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1" name="Graphic 20" descr="Body builder outline">
              <a:extLst>
                <a:ext uri="{FF2B5EF4-FFF2-40B4-BE49-F238E27FC236}">
                  <a16:creationId xmlns:a16="http://schemas.microsoft.com/office/drawing/2014/main" id="{CB552E8C-7FAE-74A0-31C3-8E18DE529A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8358" y="2357651"/>
              <a:ext cx="914400" cy="914400"/>
            </a:xfrm>
            <a:prstGeom prst="rect">
              <a:avLst/>
            </a:prstGeom>
          </p:spPr>
        </p:pic>
      </p:grpSp>
      <p:grpSp>
        <p:nvGrpSpPr>
          <p:cNvPr id="64" name="Group 63">
            <a:extLst>
              <a:ext uri="{FF2B5EF4-FFF2-40B4-BE49-F238E27FC236}">
                <a16:creationId xmlns:a16="http://schemas.microsoft.com/office/drawing/2014/main" id="{5D5962B0-80A7-E238-43CE-298683061251}"/>
              </a:ext>
            </a:extLst>
          </p:cNvPr>
          <p:cNvGrpSpPr>
            <a:grpSpLocks noChangeAspect="1"/>
          </p:cNvGrpSpPr>
          <p:nvPr/>
        </p:nvGrpSpPr>
        <p:grpSpPr>
          <a:xfrm>
            <a:off x="1685498" y="2458416"/>
            <a:ext cx="1093797" cy="1463040"/>
            <a:chOff x="7431206" y="2122227"/>
            <a:chExt cx="2142699" cy="2866030"/>
          </a:xfrm>
        </p:grpSpPr>
        <p:grpSp>
          <p:nvGrpSpPr>
            <p:cNvPr id="51" name="Group 50">
              <a:extLst>
                <a:ext uri="{FF2B5EF4-FFF2-40B4-BE49-F238E27FC236}">
                  <a16:creationId xmlns:a16="http://schemas.microsoft.com/office/drawing/2014/main" id="{12701F5F-0C42-EB91-0E36-16C6B2035B6B}"/>
                </a:ext>
              </a:extLst>
            </p:cNvPr>
            <p:cNvGrpSpPr/>
            <p:nvPr/>
          </p:nvGrpSpPr>
          <p:grpSpPr>
            <a:xfrm>
              <a:off x="7431206" y="2122227"/>
              <a:ext cx="2142699" cy="2866030"/>
              <a:chOff x="313898" y="2142700"/>
              <a:chExt cx="2142699" cy="2866030"/>
            </a:xfrm>
          </p:grpSpPr>
          <p:sp>
            <p:nvSpPr>
              <p:cNvPr id="52" name="Rectangle 51">
                <a:extLst>
                  <a:ext uri="{FF2B5EF4-FFF2-40B4-BE49-F238E27FC236}">
                    <a16:creationId xmlns:a16="http://schemas.microsoft.com/office/drawing/2014/main" id="{F8D28B58-1FAF-08B0-4B19-17AD971AEC08}"/>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B2E09CFE-E6EA-EF39-6579-2481E0CC8350}"/>
                  </a:ext>
                </a:extLst>
              </p:cNvPr>
              <p:cNvGrpSpPr/>
              <p:nvPr/>
            </p:nvGrpSpPr>
            <p:grpSpPr>
              <a:xfrm>
                <a:off x="589128" y="2934274"/>
                <a:ext cx="1592238" cy="1608162"/>
                <a:chOff x="5766178" y="3084394"/>
                <a:chExt cx="1592238" cy="1608162"/>
              </a:xfrm>
            </p:grpSpPr>
            <p:cxnSp>
              <p:nvCxnSpPr>
                <p:cNvPr id="54" name="Straight Connector 53">
                  <a:extLst>
                    <a:ext uri="{FF2B5EF4-FFF2-40B4-BE49-F238E27FC236}">
                      <a16:creationId xmlns:a16="http://schemas.microsoft.com/office/drawing/2014/main" id="{DB578BED-EBF5-FE25-D95E-2D4B89773B8B}"/>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B594C91C-B45B-3B85-7A1C-51DF11F62A20}"/>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4E76273A-C35C-E53D-A574-B9F1C0C8F409}"/>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1953EDE7-0922-D7BA-1B17-810A553E6086}"/>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99B12DC1-BADD-A70F-DE0F-8DA68C8C2DDF}"/>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4F2B2C7-43B2-44EE-9E79-C2D627FEE308}"/>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5" name="Graphic 24" descr="Soccer ball outline">
              <a:extLst>
                <a:ext uri="{FF2B5EF4-FFF2-40B4-BE49-F238E27FC236}">
                  <a16:creationId xmlns:a16="http://schemas.microsoft.com/office/drawing/2014/main" id="{54C35206-D592-3C71-4FAE-EE8C1B5B28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420" y="2289412"/>
              <a:ext cx="914400" cy="914400"/>
            </a:xfrm>
            <a:prstGeom prst="rect">
              <a:avLst/>
            </a:prstGeom>
          </p:spPr>
        </p:pic>
      </p:grpSp>
      <p:pic>
        <p:nvPicPr>
          <p:cNvPr id="27" name="Graphic 26" descr="Hurdle outline">
            <a:extLst>
              <a:ext uri="{FF2B5EF4-FFF2-40B4-BE49-F238E27FC236}">
                <a16:creationId xmlns:a16="http://schemas.microsoft.com/office/drawing/2014/main" id="{F211FDB7-CAF2-3D11-1281-C8B925E5F3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22645" y="5250976"/>
            <a:ext cx="914400" cy="914400"/>
          </a:xfrm>
          <a:prstGeom prst="rect">
            <a:avLst/>
          </a:prstGeom>
        </p:spPr>
      </p:pic>
      <p:grpSp>
        <p:nvGrpSpPr>
          <p:cNvPr id="62" name="Group 61">
            <a:extLst>
              <a:ext uri="{FF2B5EF4-FFF2-40B4-BE49-F238E27FC236}">
                <a16:creationId xmlns:a16="http://schemas.microsoft.com/office/drawing/2014/main" id="{E37B6E94-1DA9-D975-AD7D-B1406056C666}"/>
              </a:ext>
            </a:extLst>
          </p:cNvPr>
          <p:cNvGrpSpPr>
            <a:grpSpLocks noChangeAspect="1"/>
          </p:cNvGrpSpPr>
          <p:nvPr/>
        </p:nvGrpSpPr>
        <p:grpSpPr>
          <a:xfrm>
            <a:off x="1148685" y="2947462"/>
            <a:ext cx="1093797" cy="1463040"/>
            <a:chOff x="2759122" y="2144974"/>
            <a:chExt cx="2142699" cy="2866030"/>
          </a:xfrm>
        </p:grpSpPr>
        <p:grpSp>
          <p:nvGrpSpPr>
            <p:cNvPr id="33" name="Group 32">
              <a:extLst>
                <a:ext uri="{FF2B5EF4-FFF2-40B4-BE49-F238E27FC236}">
                  <a16:creationId xmlns:a16="http://schemas.microsoft.com/office/drawing/2014/main" id="{4FCA350A-B545-F56C-1DB0-B964899C7306}"/>
                </a:ext>
              </a:extLst>
            </p:cNvPr>
            <p:cNvGrpSpPr/>
            <p:nvPr/>
          </p:nvGrpSpPr>
          <p:grpSpPr>
            <a:xfrm>
              <a:off x="2759122" y="2144974"/>
              <a:ext cx="2142699" cy="2866030"/>
              <a:chOff x="313898" y="2142700"/>
              <a:chExt cx="2142699" cy="2866030"/>
            </a:xfrm>
          </p:grpSpPr>
          <p:sp>
            <p:nvSpPr>
              <p:cNvPr id="34" name="Rectangle 33">
                <a:extLst>
                  <a:ext uri="{FF2B5EF4-FFF2-40B4-BE49-F238E27FC236}">
                    <a16:creationId xmlns:a16="http://schemas.microsoft.com/office/drawing/2014/main" id="{F9A3F81D-DD1F-552F-A7DD-8BED145E344C}"/>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567EA564-7C9D-95FE-5D17-559CB9C7A9C7}"/>
                  </a:ext>
                </a:extLst>
              </p:cNvPr>
              <p:cNvGrpSpPr/>
              <p:nvPr/>
            </p:nvGrpSpPr>
            <p:grpSpPr>
              <a:xfrm>
                <a:off x="589128" y="2934274"/>
                <a:ext cx="1592238" cy="1608162"/>
                <a:chOff x="5766178" y="3084394"/>
                <a:chExt cx="1592238" cy="1608162"/>
              </a:xfrm>
            </p:grpSpPr>
            <p:cxnSp>
              <p:nvCxnSpPr>
                <p:cNvPr id="36" name="Straight Connector 35">
                  <a:extLst>
                    <a:ext uri="{FF2B5EF4-FFF2-40B4-BE49-F238E27FC236}">
                      <a16:creationId xmlns:a16="http://schemas.microsoft.com/office/drawing/2014/main" id="{E51796B3-9D6C-FF63-05D7-C399BB6D99BC}"/>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642C36C-AD37-D9FE-FA77-D59DDC286C01}"/>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9F116D9-1CFE-6C07-61D1-DCECCAB2858D}"/>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8FDA574-2E0F-9B37-7419-26DDBD34E752}"/>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F22806C-143A-4DFD-507B-565EDC53D474}"/>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E49F5AEA-61AB-5EF9-FD97-86BC4C15A3B3}"/>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3" name="Graphic 22" descr="Climbing outline">
              <a:extLst>
                <a:ext uri="{FF2B5EF4-FFF2-40B4-BE49-F238E27FC236}">
                  <a16:creationId xmlns:a16="http://schemas.microsoft.com/office/drawing/2014/main" id="{F731BDB9-0EBF-AFAA-6F39-05B95C438F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4591" y="2384947"/>
              <a:ext cx="914400" cy="914400"/>
            </a:xfrm>
            <a:prstGeom prst="rect">
              <a:avLst/>
            </a:prstGeom>
          </p:spPr>
        </p:pic>
      </p:grpSp>
      <p:grpSp>
        <p:nvGrpSpPr>
          <p:cNvPr id="60" name="Group 59">
            <a:extLst>
              <a:ext uri="{FF2B5EF4-FFF2-40B4-BE49-F238E27FC236}">
                <a16:creationId xmlns:a16="http://schemas.microsoft.com/office/drawing/2014/main" id="{24E853B3-05C1-C023-387D-FA924FA6F7EC}"/>
              </a:ext>
            </a:extLst>
          </p:cNvPr>
          <p:cNvGrpSpPr>
            <a:grpSpLocks noChangeAspect="1"/>
          </p:cNvGrpSpPr>
          <p:nvPr/>
        </p:nvGrpSpPr>
        <p:grpSpPr>
          <a:xfrm>
            <a:off x="627797" y="3447881"/>
            <a:ext cx="1094957" cy="1463040"/>
            <a:chOff x="327546" y="2156348"/>
            <a:chExt cx="2144973" cy="2866030"/>
          </a:xfrm>
        </p:grpSpPr>
        <p:grpSp>
          <p:nvGrpSpPr>
            <p:cNvPr id="32" name="Group 31">
              <a:extLst>
                <a:ext uri="{FF2B5EF4-FFF2-40B4-BE49-F238E27FC236}">
                  <a16:creationId xmlns:a16="http://schemas.microsoft.com/office/drawing/2014/main" id="{D788B6DF-6AE5-B6BA-A60B-E1CA4D8D184A}"/>
                </a:ext>
              </a:extLst>
            </p:cNvPr>
            <p:cNvGrpSpPr/>
            <p:nvPr/>
          </p:nvGrpSpPr>
          <p:grpSpPr>
            <a:xfrm>
              <a:off x="327546" y="2156348"/>
              <a:ext cx="2142699" cy="2866030"/>
              <a:chOff x="313898" y="2142700"/>
              <a:chExt cx="2142699" cy="2866030"/>
            </a:xfrm>
          </p:grpSpPr>
          <p:sp>
            <p:nvSpPr>
              <p:cNvPr id="4" name="Rectangle 3">
                <a:extLst>
                  <a:ext uri="{FF2B5EF4-FFF2-40B4-BE49-F238E27FC236}">
                    <a16:creationId xmlns:a16="http://schemas.microsoft.com/office/drawing/2014/main" id="{1A805710-61E9-64DB-1CCA-0137B72376F6}"/>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784743B-BD86-E9E2-091D-FA8BC2E807F9}"/>
                  </a:ext>
                </a:extLst>
              </p:cNvPr>
              <p:cNvGrpSpPr/>
              <p:nvPr/>
            </p:nvGrpSpPr>
            <p:grpSpPr>
              <a:xfrm>
                <a:off x="589128" y="2934274"/>
                <a:ext cx="1592238" cy="1608162"/>
                <a:chOff x="5766178" y="3084394"/>
                <a:chExt cx="1592238" cy="1608162"/>
              </a:xfrm>
            </p:grpSpPr>
            <p:cxnSp>
              <p:nvCxnSpPr>
                <p:cNvPr id="8" name="Straight Connector 7">
                  <a:extLst>
                    <a:ext uri="{FF2B5EF4-FFF2-40B4-BE49-F238E27FC236}">
                      <a16:creationId xmlns:a16="http://schemas.microsoft.com/office/drawing/2014/main" id="{CDD76B1B-0109-E231-F496-B76BE3543514}"/>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9A19FBCE-79F4-0119-F38C-D47CC26E791A}"/>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BB2D3B1A-37EB-CAE7-FFCC-909537533FB2}"/>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6A97290-7E1D-9E4D-9DA6-2DCB8A005160}"/>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86F343A-D211-51D9-01D9-7D19808DEF7C}"/>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877A0D2-AEFD-D208-FA34-F2E9BA18EE6B}"/>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31" name="Graphic 30" descr="Gymnast: Floor routine outline">
              <a:extLst>
                <a:ext uri="{FF2B5EF4-FFF2-40B4-BE49-F238E27FC236}">
                  <a16:creationId xmlns:a16="http://schemas.microsoft.com/office/drawing/2014/main" id="{27115903-6BB7-89C0-7B2C-CD05664A18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46662" y="2371299"/>
              <a:ext cx="1025857" cy="1025857"/>
            </a:xfrm>
            <a:prstGeom prst="rect">
              <a:avLst/>
            </a:prstGeom>
          </p:spPr>
        </p:pic>
      </p:grpSp>
      <p:pic>
        <p:nvPicPr>
          <p:cNvPr id="86" name="Graphic 85" descr="Palette outline">
            <a:extLst>
              <a:ext uri="{FF2B5EF4-FFF2-40B4-BE49-F238E27FC236}">
                <a16:creationId xmlns:a16="http://schemas.microsoft.com/office/drawing/2014/main" id="{7C8D93F8-9DBE-2200-7D30-055A584816E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76024" y="5278272"/>
            <a:ext cx="914400" cy="914400"/>
          </a:xfrm>
          <a:prstGeom prst="rect">
            <a:avLst/>
          </a:prstGeom>
        </p:spPr>
      </p:pic>
      <p:grpSp>
        <p:nvGrpSpPr>
          <p:cNvPr id="125" name="Group 124">
            <a:extLst>
              <a:ext uri="{FF2B5EF4-FFF2-40B4-BE49-F238E27FC236}">
                <a16:creationId xmlns:a16="http://schemas.microsoft.com/office/drawing/2014/main" id="{DCA0A5FE-7A19-2466-E6D7-92D55B90462C}"/>
              </a:ext>
            </a:extLst>
          </p:cNvPr>
          <p:cNvGrpSpPr>
            <a:grpSpLocks noChangeAspect="1"/>
          </p:cNvGrpSpPr>
          <p:nvPr/>
        </p:nvGrpSpPr>
        <p:grpSpPr>
          <a:xfrm>
            <a:off x="6371317" y="1822406"/>
            <a:ext cx="1093797" cy="1463040"/>
            <a:chOff x="6400799" y="2832339"/>
            <a:chExt cx="2172269" cy="2905582"/>
          </a:xfrm>
        </p:grpSpPr>
        <p:grpSp>
          <p:nvGrpSpPr>
            <p:cNvPr id="116" name="Group 115">
              <a:extLst>
                <a:ext uri="{FF2B5EF4-FFF2-40B4-BE49-F238E27FC236}">
                  <a16:creationId xmlns:a16="http://schemas.microsoft.com/office/drawing/2014/main" id="{A102B145-FC73-FA08-CB52-1B3FDA85023E}"/>
                </a:ext>
              </a:extLst>
            </p:cNvPr>
            <p:cNvGrpSpPr/>
            <p:nvPr/>
          </p:nvGrpSpPr>
          <p:grpSpPr>
            <a:xfrm>
              <a:off x="6400799" y="2832339"/>
              <a:ext cx="2172269" cy="2905582"/>
              <a:chOff x="313898" y="2142700"/>
              <a:chExt cx="2142699" cy="2866030"/>
            </a:xfrm>
          </p:grpSpPr>
          <p:sp>
            <p:nvSpPr>
              <p:cNvPr id="117" name="Rectangle 116">
                <a:extLst>
                  <a:ext uri="{FF2B5EF4-FFF2-40B4-BE49-F238E27FC236}">
                    <a16:creationId xmlns:a16="http://schemas.microsoft.com/office/drawing/2014/main" id="{966D79CD-03E2-AC2D-A640-77D5E072174C}"/>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117">
                <a:extLst>
                  <a:ext uri="{FF2B5EF4-FFF2-40B4-BE49-F238E27FC236}">
                    <a16:creationId xmlns:a16="http://schemas.microsoft.com/office/drawing/2014/main" id="{78B1BDEF-8EAC-D180-DCCB-22106C6DCF7F}"/>
                  </a:ext>
                </a:extLst>
              </p:cNvPr>
              <p:cNvGrpSpPr/>
              <p:nvPr/>
            </p:nvGrpSpPr>
            <p:grpSpPr>
              <a:xfrm>
                <a:off x="589128" y="2934274"/>
                <a:ext cx="1592238" cy="1608162"/>
                <a:chOff x="5766178" y="3084394"/>
                <a:chExt cx="1592238" cy="1608162"/>
              </a:xfrm>
            </p:grpSpPr>
            <p:cxnSp>
              <p:nvCxnSpPr>
                <p:cNvPr id="119" name="Straight Connector 118">
                  <a:extLst>
                    <a:ext uri="{FF2B5EF4-FFF2-40B4-BE49-F238E27FC236}">
                      <a16:creationId xmlns:a16="http://schemas.microsoft.com/office/drawing/2014/main" id="{2FF9E5B8-38AD-A525-5C48-9512E161E01C}"/>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DC88AE91-1EBC-EC56-DF20-0B24E9614C11}"/>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17447020-62D0-B936-C3BA-8483DFC305CD}"/>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B3F11FB0-D2B6-1E60-6723-EAE72A6ACEC5}"/>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07C0BD7-8239-D6A2-43BC-E8EA432A88AA}"/>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7C464312-EB41-7A0D-A9CC-24EC76EFF093}"/>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88" name="Graphic 87" descr="Drama outline">
              <a:extLst>
                <a:ext uri="{FF2B5EF4-FFF2-40B4-BE49-F238E27FC236}">
                  <a16:creationId xmlns:a16="http://schemas.microsoft.com/office/drawing/2014/main" id="{53236042-9A79-8BFA-0B77-E5A7ED6703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81247" y="3149221"/>
              <a:ext cx="914400" cy="914400"/>
            </a:xfrm>
            <a:prstGeom prst="rect">
              <a:avLst/>
            </a:prstGeom>
          </p:spPr>
        </p:pic>
      </p:grpSp>
      <p:grpSp>
        <p:nvGrpSpPr>
          <p:cNvPr id="105" name="Group 104">
            <a:extLst>
              <a:ext uri="{FF2B5EF4-FFF2-40B4-BE49-F238E27FC236}">
                <a16:creationId xmlns:a16="http://schemas.microsoft.com/office/drawing/2014/main" id="{4E20A86B-CEF2-B08F-540E-3B76076676E0}"/>
              </a:ext>
            </a:extLst>
          </p:cNvPr>
          <p:cNvGrpSpPr>
            <a:grpSpLocks noChangeAspect="1"/>
          </p:cNvGrpSpPr>
          <p:nvPr/>
        </p:nvGrpSpPr>
        <p:grpSpPr>
          <a:xfrm>
            <a:off x="5815409" y="2388360"/>
            <a:ext cx="1093796" cy="1463040"/>
            <a:chOff x="5133027" y="3452884"/>
            <a:chExt cx="2157153" cy="2885363"/>
          </a:xfrm>
        </p:grpSpPr>
        <p:grpSp>
          <p:nvGrpSpPr>
            <p:cNvPr id="96" name="Group 95">
              <a:extLst>
                <a:ext uri="{FF2B5EF4-FFF2-40B4-BE49-F238E27FC236}">
                  <a16:creationId xmlns:a16="http://schemas.microsoft.com/office/drawing/2014/main" id="{80A8BDE1-FA7A-9EC4-35C7-91C50F3BB4C9}"/>
                </a:ext>
              </a:extLst>
            </p:cNvPr>
            <p:cNvGrpSpPr/>
            <p:nvPr/>
          </p:nvGrpSpPr>
          <p:grpSpPr>
            <a:xfrm>
              <a:off x="5133027" y="3452884"/>
              <a:ext cx="2157153" cy="2885363"/>
              <a:chOff x="313898" y="2142700"/>
              <a:chExt cx="2142699" cy="2866030"/>
            </a:xfrm>
          </p:grpSpPr>
          <p:sp>
            <p:nvSpPr>
              <p:cNvPr id="97" name="Rectangle 96">
                <a:extLst>
                  <a:ext uri="{FF2B5EF4-FFF2-40B4-BE49-F238E27FC236}">
                    <a16:creationId xmlns:a16="http://schemas.microsoft.com/office/drawing/2014/main" id="{D9A7D1C1-CF5F-8EA6-D0B3-1DC7D9E213B7}"/>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3CB36440-21E6-2265-C447-B6083FE291D7}"/>
                  </a:ext>
                </a:extLst>
              </p:cNvPr>
              <p:cNvGrpSpPr/>
              <p:nvPr/>
            </p:nvGrpSpPr>
            <p:grpSpPr>
              <a:xfrm>
                <a:off x="589128" y="2934274"/>
                <a:ext cx="1592238" cy="1608162"/>
                <a:chOff x="5766178" y="3084394"/>
                <a:chExt cx="1592238" cy="1608162"/>
              </a:xfrm>
            </p:grpSpPr>
            <p:cxnSp>
              <p:nvCxnSpPr>
                <p:cNvPr id="99" name="Straight Connector 98">
                  <a:extLst>
                    <a:ext uri="{FF2B5EF4-FFF2-40B4-BE49-F238E27FC236}">
                      <a16:creationId xmlns:a16="http://schemas.microsoft.com/office/drawing/2014/main" id="{49F3036A-2E87-724D-1FD8-C5CC316FF0FF}"/>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542FCB6C-927D-9E6D-D815-E6A1D63AFC0E}"/>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213173F8-FA54-BFD9-8FB9-6E0155F53206}"/>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D38B50DD-21D1-ED12-08E8-D8CB639E81C7}"/>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0B5A315E-9ABE-4A2B-E0F6-344E4A1A714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D5823C9C-A1BF-5527-18D1-0988658DBD14}"/>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0" name="Graphic 89" descr="Maracas outline">
              <a:extLst>
                <a:ext uri="{FF2B5EF4-FFF2-40B4-BE49-F238E27FC236}">
                  <a16:creationId xmlns:a16="http://schemas.microsoft.com/office/drawing/2014/main" id="{6C98139D-4C1E-EA52-4CE6-DDA9795D9EC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00549" y="3665560"/>
              <a:ext cx="1148687" cy="1148687"/>
            </a:xfrm>
            <a:prstGeom prst="rect">
              <a:avLst/>
            </a:prstGeom>
          </p:spPr>
        </p:pic>
      </p:grpSp>
      <p:grpSp>
        <p:nvGrpSpPr>
          <p:cNvPr id="95" name="Group 94">
            <a:extLst>
              <a:ext uri="{FF2B5EF4-FFF2-40B4-BE49-F238E27FC236}">
                <a16:creationId xmlns:a16="http://schemas.microsoft.com/office/drawing/2014/main" id="{42AE62EF-6ED3-E0F9-C45F-B109F28AEA08}"/>
              </a:ext>
            </a:extLst>
          </p:cNvPr>
          <p:cNvGrpSpPr>
            <a:grpSpLocks noChangeAspect="1"/>
          </p:cNvGrpSpPr>
          <p:nvPr/>
        </p:nvGrpSpPr>
        <p:grpSpPr>
          <a:xfrm>
            <a:off x="5290778" y="2906974"/>
            <a:ext cx="1093797" cy="1463040"/>
            <a:chOff x="3339154" y="3098042"/>
            <a:chExt cx="2075526" cy="2776180"/>
          </a:xfrm>
        </p:grpSpPr>
        <p:grpSp>
          <p:nvGrpSpPr>
            <p:cNvPr id="76" name="Group 75">
              <a:extLst>
                <a:ext uri="{FF2B5EF4-FFF2-40B4-BE49-F238E27FC236}">
                  <a16:creationId xmlns:a16="http://schemas.microsoft.com/office/drawing/2014/main" id="{0C609B02-0403-5EF2-4E6C-7DD2A434E182}"/>
                </a:ext>
              </a:extLst>
            </p:cNvPr>
            <p:cNvGrpSpPr/>
            <p:nvPr/>
          </p:nvGrpSpPr>
          <p:grpSpPr>
            <a:xfrm>
              <a:off x="3339154" y="3098042"/>
              <a:ext cx="2075526" cy="2776180"/>
              <a:chOff x="313898" y="2142700"/>
              <a:chExt cx="2142699" cy="2866030"/>
            </a:xfrm>
          </p:grpSpPr>
          <p:sp>
            <p:nvSpPr>
              <p:cNvPr id="77" name="Rectangle 76">
                <a:extLst>
                  <a:ext uri="{FF2B5EF4-FFF2-40B4-BE49-F238E27FC236}">
                    <a16:creationId xmlns:a16="http://schemas.microsoft.com/office/drawing/2014/main" id="{82A02054-0DB2-A9C7-527B-C47FD980760C}"/>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AB0212D8-01E4-5E4C-E4E4-EFD995FFDE7D}"/>
                  </a:ext>
                </a:extLst>
              </p:cNvPr>
              <p:cNvGrpSpPr/>
              <p:nvPr/>
            </p:nvGrpSpPr>
            <p:grpSpPr>
              <a:xfrm>
                <a:off x="589128" y="2934274"/>
                <a:ext cx="1592238" cy="1608162"/>
                <a:chOff x="5766178" y="3084394"/>
                <a:chExt cx="1592238" cy="1608162"/>
              </a:xfrm>
            </p:grpSpPr>
            <p:cxnSp>
              <p:nvCxnSpPr>
                <p:cNvPr id="79" name="Straight Connector 78">
                  <a:extLst>
                    <a:ext uri="{FF2B5EF4-FFF2-40B4-BE49-F238E27FC236}">
                      <a16:creationId xmlns:a16="http://schemas.microsoft.com/office/drawing/2014/main" id="{A3135B74-85F9-D8FF-D5C2-0E21E7ABAB54}"/>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576CAC2-E046-1211-9AA7-A138DB932FF6}"/>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B34589E-97CF-A09D-0182-D10111C8C315}"/>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19E84EA1-7909-7EB6-8FC3-56F31D4A9671}"/>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FCAEDA-EE69-6778-019C-9662C1805C8F}"/>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FF30E9AC-952E-981C-7968-72948FC09EEC}"/>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2" name="Graphic 91" descr="Bongo outline">
              <a:extLst>
                <a:ext uri="{FF2B5EF4-FFF2-40B4-BE49-F238E27FC236}">
                  <a16:creationId xmlns:a16="http://schemas.microsoft.com/office/drawing/2014/main" id="{5285B042-8446-25D3-7ADC-111B00CA24E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244454" y="3378957"/>
              <a:ext cx="1066801" cy="1066801"/>
            </a:xfrm>
            <a:prstGeom prst="rect">
              <a:avLst/>
            </a:prstGeom>
          </p:spPr>
        </p:pic>
      </p:grpSp>
      <p:grpSp>
        <p:nvGrpSpPr>
          <p:cNvPr id="115" name="Group 114">
            <a:extLst>
              <a:ext uri="{FF2B5EF4-FFF2-40B4-BE49-F238E27FC236}">
                <a16:creationId xmlns:a16="http://schemas.microsoft.com/office/drawing/2014/main" id="{14E3D8DE-A41F-D518-5634-8D8174E3B545}"/>
              </a:ext>
            </a:extLst>
          </p:cNvPr>
          <p:cNvGrpSpPr>
            <a:grpSpLocks noChangeAspect="1"/>
          </p:cNvGrpSpPr>
          <p:nvPr/>
        </p:nvGrpSpPr>
        <p:grpSpPr>
          <a:xfrm>
            <a:off x="4728165" y="3411943"/>
            <a:ext cx="1093797" cy="1463040"/>
            <a:chOff x="6662096" y="2661314"/>
            <a:chExt cx="2320406" cy="3103727"/>
          </a:xfrm>
        </p:grpSpPr>
        <p:grpSp>
          <p:nvGrpSpPr>
            <p:cNvPr id="106" name="Group 105">
              <a:extLst>
                <a:ext uri="{FF2B5EF4-FFF2-40B4-BE49-F238E27FC236}">
                  <a16:creationId xmlns:a16="http://schemas.microsoft.com/office/drawing/2014/main" id="{A2146197-4091-B83B-7B08-1093A95757A8}"/>
                </a:ext>
              </a:extLst>
            </p:cNvPr>
            <p:cNvGrpSpPr/>
            <p:nvPr/>
          </p:nvGrpSpPr>
          <p:grpSpPr>
            <a:xfrm>
              <a:off x="6662096" y="2661314"/>
              <a:ext cx="2320406" cy="3103727"/>
              <a:chOff x="313898" y="2142700"/>
              <a:chExt cx="2142699" cy="2866030"/>
            </a:xfrm>
          </p:grpSpPr>
          <p:sp>
            <p:nvSpPr>
              <p:cNvPr id="107" name="Rectangle 106">
                <a:extLst>
                  <a:ext uri="{FF2B5EF4-FFF2-40B4-BE49-F238E27FC236}">
                    <a16:creationId xmlns:a16="http://schemas.microsoft.com/office/drawing/2014/main" id="{C826B729-5F18-06C6-4A71-B507DA91862E}"/>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51232781-B57B-9640-7EA0-9DC35E94BD21}"/>
                  </a:ext>
                </a:extLst>
              </p:cNvPr>
              <p:cNvGrpSpPr/>
              <p:nvPr/>
            </p:nvGrpSpPr>
            <p:grpSpPr>
              <a:xfrm>
                <a:off x="589128" y="2934274"/>
                <a:ext cx="1592238" cy="1608162"/>
                <a:chOff x="5766178" y="3084394"/>
                <a:chExt cx="1592238" cy="1608162"/>
              </a:xfrm>
            </p:grpSpPr>
            <p:cxnSp>
              <p:nvCxnSpPr>
                <p:cNvPr id="109" name="Straight Connector 108">
                  <a:extLst>
                    <a:ext uri="{FF2B5EF4-FFF2-40B4-BE49-F238E27FC236}">
                      <a16:creationId xmlns:a16="http://schemas.microsoft.com/office/drawing/2014/main" id="{4BC505B1-DBBA-BEE0-BB86-E68DD8B6E5DD}"/>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5C54EADD-4015-440A-F508-1C98B11E7540}"/>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A13D175-7029-BAD7-1A7D-CFD2ABE25471}"/>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D63B69A8-65DD-EF16-2EB5-1441558B762B}"/>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E0392818-87F0-9401-174B-C87B15554FCE}"/>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4D00242A-2A3B-435B-0E47-D2265B80D564}"/>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4" name="Graphic 93" descr="Puppet outline">
              <a:extLst>
                <a:ext uri="{FF2B5EF4-FFF2-40B4-BE49-F238E27FC236}">
                  <a16:creationId xmlns:a16="http://schemas.microsoft.com/office/drawing/2014/main" id="{C57C13D7-B2DE-9BD3-B807-8EA069C8D4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877033" y="2971800"/>
              <a:ext cx="914400" cy="914400"/>
            </a:xfrm>
            <a:prstGeom prst="rect">
              <a:avLst/>
            </a:prstGeom>
          </p:spPr>
        </p:pic>
      </p:grpSp>
      <p:grpSp>
        <p:nvGrpSpPr>
          <p:cNvPr id="168" name="Group 167">
            <a:extLst>
              <a:ext uri="{FF2B5EF4-FFF2-40B4-BE49-F238E27FC236}">
                <a16:creationId xmlns:a16="http://schemas.microsoft.com/office/drawing/2014/main" id="{DF020079-2C4E-E84A-D0C6-95E9D6B2CF1A}"/>
              </a:ext>
            </a:extLst>
          </p:cNvPr>
          <p:cNvGrpSpPr>
            <a:grpSpLocks noChangeAspect="1"/>
          </p:cNvGrpSpPr>
          <p:nvPr/>
        </p:nvGrpSpPr>
        <p:grpSpPr>
          <a:xfrm>
            <a:off x="10380854" y="1869743"/>
            <a:ext cx="1093797" cy="1463040"/>
            <a:chOff x="9976515" y="3784978"/>
            <a:chExt cx="1997122" cy="2671309"/>
          </a:xfrm>
        </p:grpSpPr>
        <p:grpSp>
          <p:nvGrpSpPr>
            <p:cNvPr id="135" name="Group 134">
              <a:extLst>
                <a:ext uri="{FF2B5EF4-FFF2-40B4-BE49-F238E27FC236}">
                  <a16:creationId xmlns:a16="http://schemas.microsoft.com/office/drawing/2014/main" id="{0DDA66E0-1CBD-20B6-9CCC-7AC5AAB43095}"/>
                </a:ext>
              </a:extLst>
            </p:cNvPr>
            <p:cNvGrpSpPr/>
            <p:nvPr/>
          </p:nvGrpSpPr>
          <p:grpSpPr>
            <a:xfrm>
              <a:off x="9976515" y="3784978"/>
              <a:ext cx="1997122" cy="2671309"/>
              <a:chOff x="313898" y="2142700"/>
              <a:chExt cx="2142699" cy="2866030"/>
            </a:xfrm>
          </p:grpSpPr>
          <p:sp>
            <p:nvSpPr>
              <p:cNvPr id="136" name="Rectangle 135">
                <a:extLst>
                  <a:ext uri="{FF2B5EF4-FFF2-40B4-BE49-F238E27FC236}">
                    <a16:creationId xmlns:a16="http://schemas.microsoft.com/office/drawing/2014/main" id="{D35E3A95-AF1D-E8C6-4D6A-BC7ED20E707D}"/>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48553BF-B7B9-41BB-44D8-418F18EFA8A6}"/>
                  </a:ext>
                </a:extLst>
              </p:cNvPr>
              <p:cNvGrpSpPr/>
              <p:nvPr/>
            </p:nvGrpSpPr>
            <p:grpSpPr>
              <a:xfrm>
                <a:off x="589128" y="2934274"/>
                <a:ext cx="1592238" cy="1608162"/>
                <a:chOff x="5766178" y="3084394"/>
                <a:chExt cx="1592238" cy="1608162"/>
              </a:xfrm>
            </p:grpSpPr>
            <p:cxnSp>
              <p:nvCxnSpPr>
                <p:cNvPr id="138" name="Straight Connector 137">
                  <a:extLst>
                    <a:ext uri="{FF2B5EF4-FFF2-40B4-BE49-F238E27FC236}">
                      <a16:creationId xmlns:a16="http://schemas.microsoft.com/office/drawing/2014/main" id="{A0EC8C2F-2C05-0512-2D01-12B206E3E37C}"/>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EE3FA902-68DC-50C8-33B1-2E599CE65362}"/>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7EF29A4F-7026-F6C6-3818-40A5C304009D}"/>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6BA0A927-C907-8015-12B7-A5E9AA67C5BB}"/>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9D9F522B-53BE-238C-F427-4D15E190E625}"/>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A8CA992C-5DB5-28E1-A71C-B151A00A73A2}"/>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54" name="Graphic 153" descr="Nerve outline">
              <a:extLst>
                <a:ext uri="{FF2B5EF4-FFF2-40B4-BE49-F238E27FC236}">
                  <a16:creationId xmlns:a16="http://schemas.microsoft.com/office/drawing/2014/main" id="{75BD75B8-C9D9-BED7-B4AA-EDB6827D059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10800000" flipV="1">
              <a:off x="10975074" y="3981735"/>
              <a:ext cx="914400" cy="914400"/>
            </a:xfrm>
            <a:prstGeom prst="rect">
              <a:avLst/>
            </a:prstGeom>
          </p:spPr>
        </p:pic>
      </p:grpSp>
      <p:grpSp>
        <p:nvGrpSpPr>
          <p:cNvPr id="166" name="Group 165">
            <a:extLst>
              <a:ext uri="{FF2B5EF4-FFF2-40B4-BE49-F238E27FC236}">
                <a16:creationId xmlns:a16="http://schemas.microsoft.com/office/drawing/2014/main" id="{201CF0F7-33A5-F138-F694-F1502BF61F40}"/>
              </a:ext>
            </a:extLst>
          </p:cNvPr>
          <p:cNvGrpSpPr>
            <a:grpSpLocks noChangeAspect="1"/>
          </p:cNvGrpSpPr>
          <p:nvPr/>
        </p:nvGrpSpPr>
        <p:grpSpPr>
          <a:xfrm>
            <a:off x="9869976" y="2374710"/>
            <a:ext cx="1095318" cy="1463040"/>
            <a:chOff x="7754577" y="1201002"/>
            <a:chExt cx="1637357" cy="2187053"/>
          </a:xfrm>
        </p:grpSpPr>
        <p:grpSp>
          <p:nvGrpSpPr>
            <p:cNvPr id="66" name="Group 65">
              <a:extLst>
                <a:ext uri="{FF2B5EF4-FFF2-40B4-BE49-F238E27FC236}">
                  <a16:creationId xmlns:a16="http://schemas.microsoft.com/office/drawing/2014/main" id="{2D275C09-1F3F-22F5-B805-6174E084D52E}"/>
                </a:ext>
              </a:extLst>
            </p:cNvPr>
            <p:cNvGrpSpPr/>
            <p:nvPr/>
          </p:nvGrpSpPr>
          <p:grpSpPr>
            <a:xfrm>
              <a:off x="7754577" y="1201002"/>
              <a:ext cx="1635083" cy="2187053"/>
              <a:chOff x="313898" y="2142700"/>
              <a:chExt cx="2142699" cy="2866030"/>
            </a:xfrm>
          </p:grpSpPr>
          <p:sp>
            <p:nvSpPr>
              <p:cNvPr id="68" name="Rectangle 67">
                <a:extLst>
                  <a:ext uri="{FF2B5EF4-FFF2-40B4-BE49-F238E27FC236}">
                    <a16:creationId xmlns:a16="http://schemas.microsoft.com/office/drawing/2014/main" id="{237A0795-885F-57D8-6CF5-85DE22EF256E}"/>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562FA1E3-8978-D5C1-F4AB-E1BF2FB1D5E9}"/>
                  </a:ext>
                </a:extLst>
              </p:cNvPr>
              <p:cNvGrpSpPr/>
              <p:nvPr/>
            </p:nvGrpSpPr>
            <p:grpSpPr>
              <a:xfrm>
                <a:off x="589128" y="2934274"/>
                <a:ext cx="1592238" cy="1608162"/>
                <a:chOff x="5766178" y="3084394"/>
                <a:chExt cx="1592238" cy="1608162"/>
              </a:xfrm>
            </p:grpSpPr>
            <p:cxnSp>
              <p:nvCxnSpPr>
                <p:cNvPr id="70" name="Straight Connector 69">
                  <a:extLst>
                    <a:ext uri="{FF2B5EF4-FFF2-40B4-BE49-F238E27FC236}">
                      <a16:creationId xmlns:a16="http://schemas.microsoft.com/office/drawing/2014/main" id="{98AB510B-891E-4591-CA72-7989259F40AC}"/>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D658C41-C7BF-8D21-0B4E-4D6FF50E71EB}"/>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52290E1-0D00-B08D-3D2C-38A58FCDE844}"/>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B22A3AA-16A0-EF6A-87D5-E9A0CDB97A09}"/>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5F7F3DD0-7E63-A66E-9D5A-2B4A979CC79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E29BD0EA-7AEC-8B01-425A-3A97F16E3C62}"/>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56" name="Graphic 155" descr="Flask outline">
              <a:extLst>
                <a:ext uri="{FF2B5EF4-FFF2-40B4-BE49-F238E27FC236}">
                  <a16:creationId xmlns:a16="http://schemas.microsoft.com/office/drawing/2014/main" id="{FA2FA33B-F668-61EA-9B23-170A049C886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77534" y="1334069"/>
              <a:ext cx="914400" cy="914400"/>
            </a:xfrm>
            <a:prstGeom prst="rect">
              <a:avLst/>
            </a:prstGeom>
          </p:spPr>
        </p:pic>
      </p:grpSp>
      <p:grpSp>
        <p:nvGrpSpPr>
          <p:cNvPr id="165" name="Group 164">
            <a:extLst>
              <a:ext uri="{FF2B5EF4-FFF2-40B4-BE49-F238E27FC236}">
                <a16:creationId xmlns:a16="http://schemas.microsoft.com/office/drawing/2014/main" id="{24E0BF44-9604-8D43-F234-8FD8A8C58279}"/>
              </a:ext>
            </a:extLst>
          </p:cNvPr>
          <p:cNvGrpSpPr>
            <a:grpSpLocks noChangeAspect="1"/>
          </p:cNvGrpSpPr>
          <p:nvPr/>
        </p:nvGrpSpPr>
        <p:grpSpPr>
          <a:xfrm>
            <a:off x="9385480" y="2895800"/>
            <a:ext cx="1112607" cy="1463040"/>
            <a:chOff x="10095167" y="1544671"/>
            <a:chExt cx="1614614" cy="2123162"/>
          </a:xfrm>
        </p:grpSpPr>
        <p:grpSp>
          <p:nvGrpSpPr>
            <p:cNvPr id="144" name="Group 143">
              <a:extLst>
                <a:ext uri="{FF2B5EF4-FFF2-40B4-BE49-F238E27FC236}">
                  <a16:creationId xmlns:a16="http://schemas.microsoft.com/office/drawing/2014/main" id="{2EA63E21-EA02-893E-A4D5-032E6EF5D986}"/>
                </a:ext>
              </a:extLst>
            </p:cNvPr>
            <p:cNvGrpSpPr/>
            <p:nvPr/>
          </p:nvGrpSpPr>
          <p:grpSpPr>
            <a:xfrm>
              <a:off x="10095167" y="1544671"/>
              <a:ext cx="1587317" cy="2123162"/>
              <a:chOff x="313898" y="2142700"/>
              <a:chExt cx="2142699" cy="2866030"/>
            </a:xfrm>
          </p:grpSpPr>
          <p:sp>
            <p:nvSpPr>
              <p:cNvPr id="145" name="Rectangle 144">
                <a:extLst>
                  <a:ext uri="{FF2B5EF4-FFF2-40B4-BE49-F238E27FC236}">
                    <a16:creationId xmlns:a16="http://schemas.microsoft.com/office/drawing/2014/main" id="{7C668202-2474-4DB1-433D-BF8B4AF81D2B}"/>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6" name="Group 145">
                <a:extLst>
                  <a:ext uri="{FF2B5EF4-FFF2-40B4-BE49-F238E27FC236}">
                    <a16:creationId xmlns:a16="http://schemas.microsoft.com/office/drawing/2014/main" id="{FFE6974D-1BBA-3C92-5D05-E90A9847E760}"/>
                  </a:ext>
                </a:extLst>
              </p:cNvPr>
              <p:cNvGrpSpPr/>
              <p:nvPr/>
            </p:nvGrpSpPr>
            <p:grpSpPr>
              <a:xfrm>
                <a:off x="589128" y="2934274"/>
                <a:ext cx="1592238" cy="1608162"/>
                <a:chOff x="5766178" y="3084394"/>
                <a:chExt cx="1592238" cy="1608162"/>
              </a:xfrm>
            </p:grpSpPr>
            <p:cxnSp>
              <p:nvCxnSpPr>
                <p:cNvPr id="147" name="Straight Connector 146">
                  <a:extLst>
                    <a:ext uri="{FF2B5EF4-FFF2-40B4-BE49-F238E27FC236}">
                      <a16:creationId xmlns:a16="http://schemas.microsoft.com/office/drawing/2014/main" id="{279D2A47-6853-4EED-F678-CC2E9D090C20}"/>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C576BB2-3F1E-9980-64BD-DEA37F548CB0}"/>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E6CEB289-CEA5-2A54-23FF-D93FC494EE23}"/>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D45EF50D-559F-8C7C-5BFB-E7040A387EE6}"/>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F768B4C5-D85A-B979-6195-FFC387A1DB42}"/>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982C5FB8-726A-0527-4401-4EDE879A147B}"/>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58" name="Graphic 157" descr="Mitochondria outline">
              <a:extLst>
                <a:ext uri="{FF2B5EF4-FFF2-40B4-BE49-F238E27FC236}">
                  <a16:creationId xmlns:a16="http://schemas.microsoft.com/office/drawing/2014/main" id="{0FCCBD28-97D8-2C6B-1D72-86A215E268F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863619" y="1636594"/>
              <a:ext cx="846162" cy="846162"/>
            </a:xfrm>
            <a:prstGeom prst="rect">
              <a:avLst/>
            </a:prstGeom>
          </p:spPr>
        </p:pic>
      </p:grpSp>
      <p:pic>
        <p:nvPicPr>
          <p:cNvPr id="160" name="Graphic 159" descr="DNA outline">
            <a:extLst>
              <a:ext uri="{FF2B5EF4-FFF2-40B4-BE49-F238E27FC236}">
                <a16:creationId xmlns:a16="http://schemas.microsoft.com/office/drawing/2014/main" id="{E9F4D197-BE26-AE13-4CDD-3025763B3B0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0427537">
            <a:off x="10947780" y="5237328"/>
            <a:ext cx="914400" cy="914400"/>
          </a:xfrm>
          <a:prstGeom prst="rect">
            <a:avLst/>
          </a:prstGeom>
        </p:spPr>
      </p:pic>
      <p:grpSp>
        <p:nvGrpSpPr>
          <p:cNvPr id="167" name="Group 166">
            <a:extLst>
              <a:ext uri="{FF2B5EF4-FFF2-40B4-BE49-F238E27FC236}">
                <a16:creationId xmlns:a16="http://schemas.microsoft.com/office/drawing/2014/main" id="{B07118E7-2875-9702-370B-6C92262E3AC3}"/>
              </a:ext>
            </a:extLst>
          </p:cNvPr>
          <p:cNvGrpSpPr>
            <a:grpSpLocks noChangeAspect="1"/>
          </p:cNvGrpSpPr>
          <p:nvPr/>
        </p:nvGrpSpPr>
        <p:grpSpPr>
          <a:xfrm>
            <a:off x="8862316" y="3400567"/>
            <a:ext cx="1093797" cy="1463040"/>
            <a:chOff x="7825091" y="3796352"/>
            <a:chExt cx="1635083" cy="2187053"/>
          </a:xfrm>
        </p:grpSpPr>
        <p:grpSp>
          <p:nvGrpSpPr>
            <p:cNvPr id="126" name="Group 125">
              <a:extLst>
                <a:ext uri="{FF2B5EF4-FFF2-40B4-BE49-F238E27FC236}">
                  <a16:creationId xmlns:a16="http://schemas.microsoft.com/office/drawing/2014/main" id="{FA52245C-9366-1D42-F74F-D86F6D056BA3}"/>
                </a:ext>
              </a:extLst>
            </p:cNvPr>
            <p:cNvGrpSpPr/>
            <p:nvPr/>
          </p:nvGrpSpPr>
          <p:grpSpPr>
            <a:xfrm>
              <a:off x="7825091" y="3796352"/>
              <a:ext cx="1635083" cy="2187053"/>
              <a:chOff x="313898" y="2142700"/>
              <a:chExt cx="2142699" cy="2866030"/>
            </a:xfrm>
          </p:grpSpPr>
          <p:sp>
            <p:nvSpPr>
              <p:cNvPr id="127" name="Rectangle 126">
                <a:extLst>
                  <a:ext uri="{FF2B5EF4-FFF2-40B4-BE49-F238E27FC236}">
                    <a16:creationId xmlns:a16="http://schemas.microsoft.com/office/drawing/2014/main" id="{8F9821BC-A465-6800-6FD5-4024898809C8}"/>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8" name="Group 127">
                <a:extLst>
                  <a:ext uri="{FF2B5EF4-FFF2-40B4-BE49-F238E27FC236}">
                    <a16:creationId xmlns:a16="http://schemas.microsoft.com/office/drawing/2014/main" id="{94B1CAB9-38FE-9767-EC57-1D1627277429}"/>
                  </a:ext>
                </a:extLst>
              </p:cNvPr>
              <p:cNvGrpSpPr/>
              <p:nvPr/>
            </p:nvGrpSpPr>
            <p:grpSpPr>
              <a:xfrm>
                <a:off x="589128" y="2934274"/>
                <a:ext cx="1592238" cy="1608162"/>
                <a:chOff x="5766178" y="3084394"/>
                <a:chExt cx="1592238" cy="1608162"/>
              </a:xfrm>
            </p:grpSpPr>
            <p:cxnSp>
              <p:nvCxnSpPr>
                <p:cNvPr id="129" name="Straight Connector 128">
                  <a:extLst>
                    <a:ext uri="{FF2B5EF4-FFF2-40B4-BE49-F238E27FC236}">
                      <a16:creationId xmlns:a16="http://schemas.microsoft.com/office/drawing/2014/main" id="{3090EF65-B5A6-0233-9350-C8CD4743E4F6}"/>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6D6D3A05-FAFF-ADD1-45BB-624988CF1253}"/>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42B822E7-95EE-4D98-063F-5527BB4002A1}"/>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A763EF3B-0F7E-F64B-B970-4DFDF85C2827}"/>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19B5004A-FF17-E50C-E2C4-9128A58C37A7}"/>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FD6404A-A73F-9E4D-C459-58A27D68E742}"/>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62" name="Graphic 161" descr="Atom outline">
              <a:extLst>
                <a:ext uri="{FF2B5EF4-FFF2-40B4-BE49-F238E27FC236}">
                  <a16:creationId xmlns:a16="http://schemas.microsoft.com/office/drawing/2014/main" id="{8091F686-CD3F-F196-FDD6-1029594F536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545774" y="3872552"/>
              <a:ext cx="914400" cy="914400"/>
            </a:xfrm>
            <a:prstGeom prst="rect">
              <a:avLst/>
            </a:prstGeom>
          </p:spPr>
        </p:pic>
      </p:grpSp>
    </p:spTree>
    <p:extLst>
      <p:ext uri="{BB962C8B-B14F-4D97-AF65-F5344CB8AC3E}">
        <p14:creationId xmlns:p14="http://schemas.microsoft.com/office/powerpoint/2010/main" val="357766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4FC8-3DDE-CC7F-917A-9E8445F3B563}"/>
              </a:ext>
            </a:extLst>
          </p:cNvPr>
          <p:cNvSpPr>
            <a:spLocks noGrp="1"/>
          </p:cNvSpPr>
          <p:nvPr>
            <p:ph type="title"/>
          </p:nvPr>
        </p:nvSpPr>
        <p:spPr/>
        <p:txBody>
          <a:bodyPr/>
          <a:lstStyle/>
          <a:p>
            <a:r>
              <a:rPr lang="en-US"/>
              <a:t>Summarization</a:t>
            </a:r>
          </a:p>
        </p:txBody>
      </p:sp>
      <p:grpSp>
        <p:nvGrpSpPr>
          <p:cNvPr id="108" name="Group 107">
            <a:extLst>
              <a:ext uri="{FF2B5EF4-FFF2-40B4-BE49-F238E27FC236}">
                <a16:creationId xmlns:a16="http://schemas.microsoft.com/office/drawing/2014/main" id="{D8A96F93-4559-FE36-1B95-F7BC494C6176}"/>
              </a:ext>
            </a:extLst>
          </p:cNvPr>
          <p:cNvGrpSpPr/>
          <p:nvPr/>
        </p:nvGrpSpPr>
        <p:grpSpPr>
          <a:xfrm>
            <a:off x="7108578" y="1596787"/>
            <a:ext cx="2851172" cy="1972756"/>
            <a:chOff x="7108578" y="1596787"/>
            <a:chExt cx="2851172" cy="1972756"/>
          </a:xfrm>
        </p:grpSpPr>
        <p:grpSp>
          <p:nvGrpSpPr>
            <p:cNvPr id="59" name="Group 58">
              <a:extLst>
                <a:ext uri="{FF2B5EF4-FFF2-40B4-BE49-F238E27FC236}">
                  <a16:creationId xmlns:a16="http://schemas.microsoft.com/office/drawing/2014/main" id="{AA1ACDEB-66E4-83EC-DC65-28E53F547C6B}"/>
                </a:ext>
              </a:extLst>
            </p:cNvPr>
            <p:cNvGrpSpPr/>
            <p:nvPr/>
          </p:nvGrpSpPr>
          <p:grpSpPr>
            <a:xfrm>
              <a:off x="8320955" y="1596787"/>
              <a:ext cx="1638795" cy="1970482"/>
              <a:chOff x="2247701" y="1583140"/>
              <a:chExt cx="1638795" cy="1970482"/>
            </a:xfrm>
          </p:grpSpPr>
          <p:grpSp>
            <p:nvGrpSpPr>
              <p:cNvPr id="15" name="Group 14">
                <a:extLst>
                  <a:ext uri="{FF2B5EF4-FFF2-40B4-BE49-F238E27FC236}">
                    <a16:creationId xmlns:a16="http://schemas.microsoft.com/office/drawing/2014/main" id="{715CBDA8-CDF6-9DEC-960B-658A3ED18093}"/>
                  </a:ext>
                </a:extLst>
              </p:cNvPr>
              <p:cNvGrpSpPr>
                <a:grpSpLocks noChangeAspect="1"/>
              </p:cNvGrpSpPr>
              <p:nvPr/>
            </p:nvGrpSpPr>
            <p:grpSpPr>
              <a:xfrm>
                <a:off x="2792699" y="1583140"/>
                <a:ext cx="1093797" cy="1463040"/>
                <a:chOff x="9976515" y="3784978"/>
                <a:chExt cx="1997122" cy="2671309"/>
              </a:xfrm>
            </p:grpSpPr>
            <p:grpSp>
              <p:nvGrpSpPr>
                <p:cNvPr id="16" name="Group 15">
                  <a:extLst>
                    <a:ext uri="{FF2B5EF4-FFF2-40B4-BE49-F238E27FC236}">
                      <a16:creationId xmlns:a16="http://schemas.microsoft.com/office/drawing/2014/main" id="{29906C11-48C5-A904-DC60-8A059069396E}"/>
                    </a:ext>
                  </a:extLst>
                </p:cNvPr>
                <p:cNvGrpSpPr/>
                <p:nvPr/>
              </p:nvGrpSpPr>
              <p:grpSpPr>
                <a:xfrm>
                  <a:off x="9976515" y="3784978"/>
                  <a:ext cx="1997122" cy="2671309"/>
                  <a:chOff x="313898" y="2142700"/>
                  <a:chExt cx="2142699" cy="2866030"/>
                </a:xfrm>
              </p:grpSpPr>
              <p:sp>
                <p:nvSpPr>
                  <p:cNvPr id="18" name="Rectangle 17">
                    <a:extLst>
                      <a:ext uri="{FF2B5EF4-FFF2-40B4-BE49-F238E27FC236}">
                        <a16:creationId xmlns:a16="http://schemas.microsoft.com/office/drawing/2014/main" id="{89DD6C08-A777-797A-4408-0908BC2DB135}"/>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DAB2FF4-85A1-CE7D-20CC-CC8DC80722B7}"/>
                      </a:ext>
                    </a:extLst>
                  </p:cNvPr>
                  <p:cNvGrpSpPr/>
                  <p:nvPr/>
                </p:nvGrpSpPr>
                <p:grpSpPr>
                  <a:xfrm>
                    <a:off x="589128" y="2934274"/>
                    <a:ext cx="1592238" cy="1608162"/>
                    <a:chOff x="5766178" y="3084394"/>
                    <a:chExt cx="1592238" cy="1608162"/>
                  </a:xfrm>
                </p:grpSpPr>
                <p:cxnSp>
                  <p:nvCxnSpPr>
                    <p:cNvPr id="20" name="Straight Connector 19">
                      <a:extLst>
                        <a:ext uri="{FF2B5EF4-FFF2-40B4-BE49-F238E27FC236}">
                          <a16:creationId xmlns:a16="http://schemas.microsoft.com/office/drawing/2014/main" id="{76259392-54C8-963D-DC76-873E1FB567A9}"/>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C956C10-8593-B69A-F662-D490902DFCFC}"/>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9D2CC0E-3B3C-4630-C6BA-A02C673231F1}"/>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ABEC3E4-B084-79D9-0154-EF5B6CDB59C6}"/>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AC82B4C-125D-FD4F-61EA-771DBE955C62}"/>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5CDAAEE-619B-11DD-5516-AF29A6BB9145}"/>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7" name="Graphic 16" descr="Nerve outline">
                  <a:extLst>
                    <a:ext uri="{FF2B5EF4-FFF2-40B4-BE49-F238E27FC236}">
                      <a16:creationId xmlns:a16="http://schemas.microsoft.com/office/drawing/2014/main" id="{0C57E841-BA3A-8AAA-38BC-905981A7CB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V="1">
                  <a:off x="10975074" y="3981735"/>
                  <a:ext cx="914400" cy="914400"/>
                </a:xfrm>
                <a:prstGeom prst="rect">
                  <a:avLst/>
                </a:prstGeom>
              </p:spPr>
            </p:pic>
          </p:grpSp>
          <p:grpSp>
            <p:nvGrpSpPr>
              <p:cNvPr id="37" name="Group 36">
                <a:extLst>
                  <a:ext uri="{FF2B5EF4-FFF2-40B4-BE49-F238E27FC236}">
                    <a16:creationId xmlns:a16="http://schemas.microsoft.com/office/drawing/2014/main" id="{4DBE3D4F-6B18-AED0-3659-D7AA3CE942DB}"/>
                  </a:ext>
                </a:extLst>
              </p:cNvPr>
              <p:cNvGrpSpPr>
                <a:grpSpLocks noChangeAspect="1"/>
              </p:cNvGrpSpPr>
              <p:nvPr/>
            </p:nvGrpSpPr>
            <p:grpSpPr>
              <a:xfrm>
                <a:off x="2247701" y="2090582"/>
                <a:ext cx="1112607" cy="1463040"/>
                <a:chOff x="10095167" y="1544671"/>
                <a:chExt cx="1614614" cy="2123162"/>
              </a:xfrm>
            </p:grpSpPr>
            <p:grpSp>
              <p:nvGrpSpPr>
                <p:cNvPr id="38" name="Group 37">
                  <a:extLst>
                    <a:ext uri="{FF2B5EF4-FFF2-40B4-BE49-F238E27FC236}">
                      <a16:creationId xmlns:a16="http://schemas.microsoft.com/office/drawing/2014/main" id="{2E979B61-9AB1-955E-E086-B94BA937221D}"/>
                    </a:ext>
                  </a:extLst>
                </p:cNvPr>
                <p:cNvGrpSpPr/>
                <p:nvPr/>
              </p:nvGrpSpPr>
              <p:grpSpPr>
                <a:xfrm>
                  <a:off x="10095167" y="1544671"/>
                  <a:ext cx="1587317" cy="2123162"/>
                  <a:chOff x="313898" y="2142700"/>
                  <a:chExt cx="2142699" cy="2866030"/>
                </a:xfrm>
              </p:grpSpPr>
              <p:sp>
                <p:nvSpPr>
                  <p:cNvPr id="40" name="Rectangle 39">
                    <a:extLst>
                      <a:ext uri="{FF2B5EF4-FFF2-40B4-BE49-F238E27FC236}">
                        <a16:creationId xmlns:a16="http://schemas.microsoft.com/office/drawing/2014/main" id="{52B39826-9246-A899-C532-1E498518FA76}"/>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9F68F81F-C1FF-FEC9-AF16-CF6A3B4ED491}"/>
                      </a:ext>
                    </a:extLst>
                  </p:cNvPr>
                  <p:cNvGrpSpPr/>
                  <p:nvPr/>
                </p:nvGrpSpPr>
                <p:grpSpPr>
                  <a:xfrm>
                    <a:off x="589128" y="2934274"/>
                    <a:ext cx="1592238" cy="1608162"/>
                    <a:chOff x="5766178" y="3084394"/>
                    <a:chExt cx="1592238" cy="1608162"/>
                  </a:xfrm>
                </p:grpSpPr>
                <p:cxnSp>
                  <p:nvCxnSpPr>
                    <p:cNvPr id="42" name="Straight Connector 41">
                      <a:extLst>
                        <a:ext uri="{FF2B5EF4-FFF2-40B4-BE49-F238E27FC236}">
                          <a16:creationId xmlns:a16="http://schemas.microsoft.com/office/drawing/2014/main" id="{87AD59BA-2155-4814-34F3-8F58C7F02F93}"/>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5F5226CB-3FD8-76EF-4670-1ECE64805B31}"/>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2ED1851F-C49C-2555-E9AE-466FBC6500E0}"/>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3BD0EB1C-6A33-5B7B-49FE-D28AC7BAC7D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F36AD6F1-D48F-2556-4311-B6E6F1693C2C}"/>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03043255-AE0F-5F75-D4BF-83F390FA717D}"/>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39" name="Graphic 38" descr="Mitochondria outline">
                  <a:extLst>
                    <a:ext uri="{FF2B5EF4-FFF2-40B4-BE49-F238E27FC236}">
                      <a16:creationId xmlns:a16="http://schemas.microsoft.com/office/drawing/2014/main" id="{5342EA60-B70A-5507-8E14-C0F05674BD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3619" y="1636594"/>
                  <a:ext cx="846162" cy="846162"/>
                </a:xfrm>
                <a:prstGeom prst="rect">
                  <a:avLst/>
                </a:prstGeom>
              </p:spPr>
            </p:pic>
          </p:grpSp>
        </p:grpSp>
        <p:grpSp>
          <p:nvGrpSpPr>
            <p:cNvPr id="61" name="Group 60">
              <a:extLst>
                <a:ext uri="{FF2B5EF4-FFF2-40B4-BE49-F238E27FC236}">
                  <a16:creationId xmlns:a16="http://schemas.microsoft.com/office/drawing/2014/main" id="{F60A3BE0-B10A-604D-D337-5ACDCAC0CF7F}"/>
                </a:ext>
              </a:extLst>
            </p:cNvPr>
            <p:cNvGrpSpPr/>
            <p:nvPr/>
          </p:nvGrpSpPr>
          <p:grpSpPr>
            <a:xfrm>
              <a:off x="7108578" y="1599061"/>
              <a:ext cx="1638795" cy="1970482"/>
              <a:chOff x="2247701" y="1583140"/>
              <a:chExt cx="1638795" cy="1970482"/>
            </a:xfrm>
          </p:grpSpPr>
          <p:grpSp>
            <p:nvGrpSpPr>
              <p:cNvPr id="62" name="Group 61">
                <a:extLst>
                  <a:ext uri="{FF2B5EF4-FFF2-40B4-BE49-F238E27FC236}">
                    <a16:creationId xmlns:a16="http://schemas.microsoft.com/office/drawing/2014/main" id="{CD5241A3-CBC3-570D-DB11-FD18020E46B2}"/>
                  </a:ext>
                </a:extLst>
              </p:cNvPr>
              <p:cNvGrpSpPr>
                <a:grpSpLocks noChangeAspect="1"/>
              </p:cNvGrpSpPr>
              <p:nvPr/>
            </p:nvGrpSpPr>
            <p:grpSpPr>
              <a:xfrm>
                <a:off x="2792699" y="1583140"/>
                <a:ext cx="1093797" cy="1463040"/>
                <a:chOff x="9976515" y="3784978"/>
                <a:chExt cx="1997122" cy="2671309"/>
              </a:xfrm>
            </p:grpSpPr>
            <p:grpSp>
              <p:nvGrpSpPr>
                <p:cNvPr id="74" name="Group 73">
                  <a:extLst>
                    <a:ext uri="{FF2B5EF4-FFF2-40B4-BE49-F238E27FC236}">
                      <a16:creationId xmlns:a16="http://schemas.microsoft.com/office/drawing/2014/main" id="{75372E2E-6D83-8A33-F528-B04EAB11F9BF}"/>
                    </a:ext>
                  </a:extLst>
                </p:cNvPr>
                <p:cNvGrpSpPr/>
                <p:nvPr/>
              </p:nvGrpSpPr>
              <p:grpSpPr>
                <a:xfrm>
                  <a:off x="9976515" y="3784978"/>
                  <a:ext cx="1997122" cy="2671309"/>
                  <a:chOff x="313898" y="2142700"/>
                  <a:chExt cx="2142699" cy="2866030"/>
                </a:xfrm>
              </p:grpSpPr>
              <p:sp>
                <p:nvSpPr>
                  <p:cNvPr id="76" name="Rectangle 75">
                    <a:extLst>
                      <a:ext uri="{FF2B5EF4-FFF2-40B4-BE49-F238E27FC236}">
                        <a16:creationId xmlns:a16="http://schemas.microsoft.com/office/drawing/2014/main" id="{5E64DBE6-A3A4-CE57-AC45-45564E622826}"/>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BC9BEA93-19E9-C51A-DD9E-9C6A885F7785}"/>
                      </a:ext>
                    </a:extLst>
                  </p:cNvPr>
                  <p:cNvGrpSpPr/>
                  <p:nvPr/>
                </p:nvGrpSpPr>
                <p:grpSpPr>
                  <a:xfrm>
                    <a:off x="589128" y="2934274"/>
                    <a:ext cx="1592238" cy="1608162"/>
                    <a:chOff x="5766178" y="3084394"/>
                    <a:chExt cx="1592238" cy="1608162"/>
                  </a:xfrm>
                </p:grpSpPr>
                <p:cxnSp>
                  <p:nvCxnSpPr>
                    <p:cNvPr id="78" name="Straight Connector 77">
                      <a:extLst>
                        <a:ext uri="{FF2B5EF4-FFF2-40B4-BE49-F238E27FC236}">
                          <a16:creationId xmlns:a16="http://schemas.microsoft.com/office/drawing/2014/main" id="{C810425F-C440-D592-C48C-F41684B46324}"/>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83CD0932-80D4-B466-0537-1C2EF4623019}"/>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2BA5DA02-0635-0044-2191-FA3B9FEEF128}"/>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2B48A370-E02A-77F4-93E2-F81B91AD2470}"/>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0F280043-4123-1CF7-D124-CEB202BF4689}"/>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54CE036B-E262-0758-8EDA-123DB53BA145}"/>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75" name="Graphic 74" descr="Nerve outline">
                  <a:extLst>
                    <a:ext uri="{FF2B5EF4-FFF2-40B4-BE49-F238E27FC236}">
                      <a16:creationId xmlns:a16="http://schemas.microsoft.com/office/drawing/2014/main" id="{F6408488-CED4-C5C9-476D-7DC917E5E0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V="1">
                  <a:off x="10975074" y="3981735"/>
                  <a:ext cx="914400" cy="914400"/>
                </a:xfrm>
                <a:prstGeom prst="rect">
                  <a:avLst/>
                </a:prstGeom>
              </p:spPr>
            </p:pic>
          </p:grpSp>
          <p:grpSp>
            <p:nvGrpSpPr>
              <p:cNvPr id="63" name="Group 62">
                <a:extLst>
                  <a:ext uri="{FF2B5EF4-FFF2-40B4-BE49-F238E27FC236}">
                    <a16:creationId xmlns:a16="http://schemas.microsoft.com/office/drawing/2014/main" id="{93124ABD-B6A6-34C2-7B3A-1439A30D46A1}"/>
                  </a:ext>
                </a:extLst>
              </p:cNvPr>
              <p:cNvGrpSpPr>
                <a:grpSpLocks noChangeAspect="1"/>
              </p:cNvGrpSpPr>
              <p:nvPr/>
            </p:nvGrpSpPr>
            <p:grpSpPr>
              <a:xfrm>
                <a:off x="2247701" y="2090582"/>
                <a:ext cx="1112607" cy="1463040"/>
                <a:chOff x="10095167" y="1544671"/>
                <a:chExt cx="1614614" cy="2123162"/>
              </a:xfrm>
            </p:grpSpPr>
            <p:grpSp>
              <p:nvGrpSpPr>
                <p:cNvPr id="64" name="Group 63">
                  <a:extLst>
                    <a:ext uri="{FF2B5EF4-FFF2-40B4-BE49-F238E27FC236}">
                      <a16:creationId xmlns:a16="http://schemas.microsoft.com/office/drawing/2014/main" id="{831C50A3-7B25-AE95-4719-CDA0ED4E9B1C}"/>
                    </a:ext>
                  </a:extLst>
                </p:cNvPr>
                <p:cNvGrpSpPr/>
                <p:nvPr/>
              </p:nvGrpSpPr>
              <p:grpSpPr>
                <a:xfrm>
                  <a:off x="10095167" y="1544671"/>
                  <a:ext cx="1587317" cy="2123162"/>
                  <a:chOff x="313898" y="2142700"/>
                  <a:chExt cx="2142699" cy="2866030"/>
                </a:xfrm>
              </p:grpSpPr>
              <p:sp>
                <p:nvSpPr>
                  <p:cNvPr id="66" name="Rectangle 65">
                    <a:extLst>
                      <a:ext uri="{FF2B5EF4-FFF2-40B4-BE49-F238E27FC236}">
                        <a16:creationId xmlns:a16="http://schemas.microsoft.com/office/drawing/2014/main" id="{6FF7D00C-5A49-9F48-C2BD-A2D5123ED8B3}"/>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EA9D459F-CF26-1915-C220-355916FF7DA8}"/>
                      </a:ext>
                    </a:extLst>
                  </p:cNvPr>
                  <p:cNvGrpSpPr/>
                  <p:nvPr/>
                </p:nvGrpSpPr>
                <p:grpSpPr>
                  <a:xfrm>
                    <a:off x="589128" y="2934274"/>
                    <a:ext cx="1592238" cy="1608162"/>
                    <a:chOff x="5766178" y="3084394"/>
                    <a:chExt cx="1592238" cy="1608162"/>
                  </a:xfrm>
                </p:grpSpPr>
                <p:cxnSp>
                  <p:nvCxnSpPr>
                    <p:cNvPr id="68" name="Straight Connector 67">
                      <a:extLst>
                        <a:ext uri="{FF2B5EF4-FFF2-40B4-BE49-F238E27FC236}">
                          <a16:creationId xmlns:a16="http://schemas.microsoft.com/office/drawing/2014/main" id="{79CB2D2E-15A3-11EF-C47C-B92FD8919B0E}"/>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01BC7D16-8FCA-E978-2014-DCED416B83F3}"/>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8E110BD-12C2-F728-E555-2A733FE8EA1C}"/>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AE4F2B6-5BF2-064F-A966-AA7CA0CC16B3}"/>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F86B2ED4-B527-9282-36FA-1BDCF6E7F7AE}"/>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8E98EE8D-7295-45EB-5F2D-6D92D1B98A1E}"/>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65" name="Graphic 64" descr="Mitochondria outline">
                  <a:extLst>
                    <a:ext uri="{FF2B5EF4-FFF2-40B4-BE49-F238E27FC236}">
                      <a16:creationId xmlns:a16="http://schemas.microsoft.com/office/drawing/2014/main" id="{1D67A81C-F4EB-353C-6C4F-152EF4D491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3619" y="1636594"/>
                  <a:ext cx="846162" cy="846162"/>
                </a:xfrm>
                <a:prstGeom prst="rect">
                  <a:avLst/>
                </a:prstGeom>
              </p:spPr>
            </p:pic>
          </p:grpSp>
        </p:grpSp>
      </p:grpSp>
      <p:grpSp>
        <p:nvGrpSpPr>
          <p:cNvPr id="109" name="Group 108">
            <a:extLst>
              <a:ext uri="{FF2B5EF4-FFF2-40B4-BE49-F238E27FC236}">
                <a16:creationId xmlns:a16="http://schemas.microsoft.com/office/drawing/2014/main" id="{D9D2AA4B-6EEE-85AC-782C-47CBF601FA92}"/>
              </a:ext>
            </a:extLst>
          </p:cNvPr>
          <p:cNvGrpSpPr/>
          <p:nvPr/>
        </p:nvGrpSpPr>
        <p:grpSpPr>
          <a:xfrm>
            <a:off x="1787857" y="1692321"/>
            <a:ext cx="2899468" cy="1974832"/>
            <a:chOff x="1651379" y="1801503"/>
            <a:chExt cx="2899468" cy="1974832"/>
          </a:xfrm>
        </p:grpSpPr>
        <p:grpSp>
          <p:nvGrpSpPr>
            <p:cNvPr id="60" name="Group 59">
              <a:extLst>
                <a:ext uri="{FF2B5EF4-FFF2-40B4-BE49-F238E27FC236}">
                  <a16:creationId xmlns:a16="http://schemas.microsoft.com/office/drawing/2014/main" id="{BAA91B00-5CAA-1769-8E1E-5FC3CF5BB8FD}"/>
                </a:ext>
              </a:extLst>
            </p:cNvPr>
            <p:cNvGrpSpPr/>
            <p:nvPr/>
          </p:nvGrpSpPr>
          <p:grpSpPr>
            <a:xfrm>
              <a:off x="2914165" y="1801503"/>
              <a:ext cx="1636682" cy="1958910"/>
              <a:chOff x="1180899" y="3452883"/>
              <a:chExt cx="1636682" cy="1958910"/>
            </a:xfrm>
          </p:grpSpPr>
          <p:grpSp>
            <p:nvGrpSpPr>
              <p:cNvPr id="26" name="Group 25">
                <a:extLst>
                  <a:ext uri="{FF2B5EF4-FFF2-40B4-BE49-F238E27FC236}">
                    <a16:creationId xmlns:a16="http://schemas.microsoft.com/office/drawing/2014/main" id="{96545DF6-E3EF-EAD4-6414-3AEB49D39AE7}"/>
                  </a:ext>
                </a:extLst>
              </p:cNvPr>
              <p:cNvGrpSpPr>
                <a:grpSpLocks noChangeAspect="1"/>
              </p:cNvGrpSpPr>
              <p:nvPr/>
            </p:nvGrpSpPr>
            <p:grpSpPr>
              <a:xfrm>
                <a:off x="1722263" y="3452883"/>
                <a:ext cx="1095318" cy="1463040"/>
                <a:chOff x="7754577" y="1201002"/>
                <a:chExt cx="1637357" cy="2187053"/>
              </a:xfrm>
            </p:grpSpPr>
            <p:grpSp>
              <p:nvGrpSpPr>
                <p:cNvPr id="27" name="Group 26">
                  <a:extLst>
                    <a:ext uri="{FF2B5EF4-FFF2-40B4-BE49-F238E27FC236}">
                      <a16:creationId xmlns:a16="http://schemas.microsoft.com/office/drawing/2014/main" id="{F2DDBF6A-615A-490A-FA91-2ABEE176F536}"/>
                    </a:ext>
                  </a:extLst>
                </p:cNvPr>
                <p:cNvGrpSpPr/>
                <p:nvPr/>
              </p:nvGrpSpPr>
              <p:grpSpPr>
                <a:xfrm>
                  <a:off x="7754577" y="1201002"/>
                  <a:ext cx="1635083" cy="2187053"/>
                  <a:chOff x="313898" y="2142700"/>
                  <a:chExt cx="2142699" cy="2866030"/>
                </a:xfrm>
              </p:grpSpPr>
              <p:sp>
                <p:nvSpPr>
                  <p:cNvPr id="29" name="Rectangle 28">
                    <a:extLst>
                      <a:ext uri="{FF2B5EF4-FFF2-40B4-BE49-F238E27FC236}">
                        <a16:creationId xmlns:a16="http://schemas.microsoft.com/office/drawing/2014/main" id="{A4602B60-C742-D510-1590-3D69450319B0}"/>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2AC1B2B6-CEEC-821C-1930-F9991406C5CA}"/>
                      </a:ext>
                    </a:extLst>
                  </p:cNvPr>
                  <p:cNvGrpSpPr/>
                  <p:nvPr/>
                </p:nvGrpSpPr>
                <p:grpSpPr>
                  <a:xfrm>
                    <a:off x="589128" y="2934274"/>
                    <a:ext cx="1592238" cy="1608162"/>
                    <a:chOff x="5766178" y="3084394"/>
                    <a:chExt cx="1592238" cy="1608162"/>
                  </a:xfrm>
                </p:grpSpPr>
                <p:cxnSp>
                  <p:nvCxnSpPr>
                    <p:cNvPr id="31" name="Straight Connector 30">
                      <a:extLst>
                        <a:ext uri="{FF2B5EF4-FFF2-40B4-BE49-F238E27FC236}">
                          <a16:creationId xmlns:a16="http://schemas.microsoft.com/office/drawing/2014/main" id="{3C5954F7-CF94-E509-2FD5-9DBDDF423C8E}"/>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E2F02D66-2339-4B5E-D3AD-39BF3DA434CC}"/>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D609E194-1995-2015-1BD7-C912C678B146}"/>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BBE6E3D-E786-32F4-33D5-F133DEFBFCE4}"/>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CC53F38C-5328-521D-AD7A-0B76696B5B88}"/>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CFE090BE-95AE-FCF2-0038-5E49E75B9DC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8" name="Graphic 27" descr="Flask outline">
                  <a:extLst>
                    <a:ext uri="{FF2B5EF4-FFF2-40B4-BE49-F238E27FC236}">
                      <a16:creationId xmlns:a16="http://schemas.microsoft.com/office/drawing/2014/main" id="{9FF5B898-5AA7-3E3C-FCCC-D267376311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7534" y="1334069"/>
                  <a:ext cx="914400" cy="914400"/>
                </a:xfrm>
                <a:prstGeom prst="rect">
                  <a:avLst/>
                </a:prstGeom>
              </p:spPr>
            </p:pic>
          </p:grpSp>
          <p:grpSp>
            <p:nvGrpSpPr>
              <p:cNvPr id="48" name="Group 47">
                <a:extLst>
                  <a:ext uri="{FF2B5EF4-FFF2-40B4-BE49-F238E27FC236}">
                    <a16:creationId xmlns:a16="http://schemas.microsoft.com/office/drawing/2014/main" id="{05694CAC-9A9B-82D9-69B8-7909A55B3B3A}"/>
                  </a:ext>
                </a:extLst>
              </p:cNvPr>
              <p:cNvGrpSpPr>
                <a:grpSpLocks noChangeAspect="1"/>
              </p:cNvGrpSpPr>
              <p:nvPr/>
            </p:nvGrpSpPr>
            <p:grpSpPr>
              <a:xfrm>
                <a:off x="1180899" y="3948753"/>
                <a:ext cx="1093797" cy="1463040"/>
                <a:chOff x="7825091" y="3796352"/>
                <a:chExt cx="1635083" cy="2187053"/>
              </a:xfrm>
            </p:grpSpPr>
            <p:grpSp>
              <p:nvGrpSpPr>
                <p:cNvPr id="49" name="Group 48">
                  <a:extLst>
                    <a:ext uri="{FF2B5EF4-FFF2-40B4-BE49-F238E27FC236}">
                      <a16:creationId xmlns:a16="http://schemas.microsoft.com/office/drawing/2014/main" id="{34042419-369A-7E42-66CD-8C3344374956}"/>
                    </a:ext>
                  </a:extLst>
                </p:cNvPr>
                <p:cNvGrpSpPr/>
                <p:nvPr/>
              </p:nvGrpSpPr>
              <p:grpSpPr>
                <a:xfrm>
                  <a:off x="7825091" y="3796352"/>
                  <a:ext cx="1635083" cy="2187053"/>
                  <a:chOff x="313898" y="2142700"/>
                  <a:chExt cx="2142699" cy="2866030"/>
                </a:xfrm>
              </p:grpSpPr>
              <p:sp>
                <p:nvSpPr>
                  <p:cNvPr id="51" name="Rectangle 50">
                    <a:extLst>
                      <a:ext uri="{FF2B5EF4-FFF2-40B4-BE49-F238E27FC236}">
                        <a16:creationId xmlns:a16="http://schemas.microsoft.com/office/drawing/2014/main" id="{2B372BFE-A39B-2D7A-AD56-455ECFB7814F}"/>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6C401910-DBF6-C608-2849-895B9218DDBB}"/>
                      </a:ext>
                    </a:extLst>
                  </p:cNvPr>
                  <p:cNvGrpSpPr/>
                  <p:nvPr/>
                </p:nvGrpSpPr>
                <p:grpSpPr>
                  <a:xfrm>
                    <a:off x="589128" y="2934274"/>
                    <a:ext cx="1592238" cy="1608162"/>
                    <a:chOff x="5766178" y="3084394"/>
                    <a:chExt cx="1592238" cy="1608162"/>
                  </a:xfrm>
                </p:grpSpPr>
                <p:cxnSp>
                  <p:nvCxnSpPr>
                    <p:cNvPr id="53" name="Straight Connector 52">
                      <a:extLst>
                        <a:ext uri="{FF2B5EF4-FFF2-40B4-BE49-F238E27FC236}">
                          <a16:creationId xmlns:a16="http://schemas.microsoft.com/office/drawing/2014/main" id="{7F95649D-E6C2-C7B8-4833-FEFED02B9E39}"/>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C505A248-442F-6036-6A53-8D6542E0CEC2}"/>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C725126-BB6A-15DB-0DC6-721375DD917E}"/>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0EC8E241-41AF-1991-058E-A069D65AE96B}"/>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83F4937-53BF-2EEF-F3CE-2755DD0AAA95}"/>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330F2B98-8AC7-6F28-B7C3-AA9EC5F3F47A}"/>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50" name="Graphic 49" descr="Atom outline">
                  <a:extLst>
                    <a:ext uri="{FF2B5EF4-FFF2-40B4-BE49-F238E27FC236}">
                      <a16:creationId xmlns:a16="http://schemas.microsoft.com/office/drawing/2014/main" id="{C66825BD-90C3-F162-91C9-57E7A7973E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5774" y="3872552"/>
                  <a:ext cx="914400" cy="914400"/>
                </a:xfrm>
                <a:prstGeom prst="rect">
                  <a:avLst/>
                </a:prstGeom>
              </p:spPr>
            </p:pic>
          </p:grpSp>
        </p:grpSp>
        <p:grpSp>
          <p:nvGrpSpPr>
            <p:cNvPr id="85" name="Group 84">
              <a:extLst>
                <a:ext uri="{FF2B5EF4-FFF2-40B4-BE49-F238E27FC236}">
                  <a16:creationId xmlns:a16="http://schemas.microsoft.com/office/drawing/2014/main" id="{2A7C6BBD-85A8-9F39-49A8-C600D4B8DF68}"/>
                </a:ext>
              </a:extLst>
            </p:cNvPr>
            <p:cNvGrpSpPr/>
            <p:nvPr/>
          </p:nvGrpSpPr>
          <p:grpSpPr>
            <a:xfrm>
              <a:off x="1651379" y="1817425"/>
              <a:ext cx="1636682" cy="1958910"/>
              <a:chOff x="1180899" y="3452883"/>
              <a:chExt cx="1636682" cy="1958910"/>
            </a:xfrm>
          </p:grpSpPr>
          <p:grpSp>
            <p:nvGrpSpPr>
              <p:cNvPr id="86" name="Group 85">
                <a:extLst>
                  <a:ext uri="{FF2B5EF4-FFF2-40B4-BE49-F238E27FC236}">
                    <a16:creationId xmlns:a16="http://schemas.microsoft.com/office/drawing/2014/main" id="{EDB8FB54-974C-011B-507F-1ABD762B3112}"/>
                  </a:ext>
                </a:extLst>
              </p:cNvPr>
              <p:cNvGrpSpPr>
                <a:grpSpLocks noChangeAspect="1"/>
              </p:cNvGrpSpPr>
              <p:nvPr/>
            </p:nvGrpSpPr>
            <p:grpSpPr>
              <a:xfrm>
                <a:off x="1722263" y="3452883"/>
                <a:ext cx="1095318" cy="1463040"/>
                <a:chOff x="7754577" y="1201002"/>
                <a:chExt cx="1637357" cy="2187053"/>
              </a:xfrm>
            </p:grpSpPr>
            <p:grpSp>
              <p:nvGrpSpPr>
                <p:cNvPr id="98" name="Group 97">
                  <a:extLst>
                    <a:ext uri="{FF2B5EF4-FFF2-40B4-BE49-F238E27FC236}">
                      <a16:creationId xmlns:a16="http://schemas.microsoft.com/office/drawing/2014/main" id="{37635023-E3E9-2A96-646A-285311B58683}"/>
                    </a:ext>
                  </a:extLst>
                </p:cNvPr>
                <p:cNvGrpSpPr/>
                <p:nvPr/>
              </p:nvGrpSpPr>
              <p:grpSpPr>
                <a:xfrm>
                  <a:off x="7754577" y="1201002"/>
                  <a:ext cx="1635083" cy="2187053"/>
                  <a:chOff x="313898" y="2142700"/>
                  <a:chExt cx="2142699" cy="2866030"/>
                </a:xfrm>
              </p:grpSpPr>
              <p:sp>
                <p:nvSpPr>
                  <p:cNvPr id="100" name="Rectangle 99">
                    <a:extLst>
                      <a:ext uri="{FF2B5EF4-FFF2-40B4-BE49-F238E27FC236}">
                        <a16:creationId xmlns:a16="http://schemas.microsoft.com/office/drawing/2014/main" id="{6089373D-77D5-3DC9-25A0-3E9C4B4E9414}"/>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AA57021D-4D63-0B1F-0A3C-3968016FCA94}"/>
                      </a:ext>
                    </a:extLst>
                  </p:cNvPr>
                  <p:cNvGrpSpPr/>
                  <p:nvPr/>
                </p:nvGrpSpPr>
                <p:grpSpPr>
                  <a:xfrm>
                    <a:off x="589128" y="2934274"/>
                    <a:ext cx="1592238" cy="1608162"/>
                    <a:chOff x="5766178" y="3084394"/>
                    <a:chExt cx="1592238" cy="1608162"/>
                  </a:xfrm>
                </p:grpSpPr>
                <p:cxnSp>
                  <p:nvCxnSpPr>
                    <p:cNvPr id="102" name="Straight Connector 101">
                      <a:extLst>
                        <a:ext uri="{FF2B5EF4-FFF2-40B4-BE49-F238E27FC236}">
                          <a16:creationId xmlns:a16="http://schemas.microsoft.com/office/drawing/2014/main" id="{D861DFF4-EE2A-5BC9-4534-7E92AC0B3329}"/>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F1FFE621-2B39-2E32-FD35-9DE81523934B}"/>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C12559E6-4E0A-177E-8F4A-B647D68F51E3}"/>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A035AB04-6E06-512D-BB53-00FB8959A282}"/>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F590D504-3841-BEA5-C468-35EA1D8976B0}"/>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3DE09953-FEC6-E673-963B-BBC9313F691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9" name="Graphic 98" descr="Flask outline">
                  <a:extLst>
                    <a:ext uri="{FF2B5EF4-FFF2-40B4-BE49-F238E27FC236}">
                      <a16:creationId xmlns:a16="http://schemas.microsoft.com/office/drawing/2014/main" id="{7896F107-42E0-6A81-6B3E-7C25D1E44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7534" y="1334069"/>
                  <a:ext cx="914400" cy="914400"/>
                </a:xfrm>
                <a:prstGeom prst="rect">
                  <a:avLst/>
                </a:prstGeom>
              </p:spPr>
            </p:pic>
          </p:grpSp>
          <p:grpSp>
            <p:nvGrpSpPr>
              <p:cNvPr id="87" name="Group 86">
                <a:extLst>
                  <a:ext uri="{FF2B5EF4-FFF2-40B4-BE49-F238E27FC236}">
                    <a16:creationId xmlns:a16="http://schemas.microsoft.com/office/drawing/2014/main" id="{363E43DB-E6A9-4532-8E86-F363C5A4AC55}"/>
                  </a:ext>
                </a:extLst>
              </p:cNvPr>
              <p:cNvGrpSpPr>
                <a:grpSpLocks noChangeAspect="1"/>
              </p:cNvGrpSpPr>
              <p:nvPr/>
            </p:nvGrpSpPr>
            <p:grpSpPr>
              <a:xfrm>
                <a:off x="1180899" y="3948753"/>
                <a:ext cx="1093797" cy="1463040"/>
                <a:chOff x="7825091" y="3796352"/>
                <a:chExt cx="1635083" cy="2187053"/>
              </a:xfrm>
            </p:grpSpPr>
            <p:grpSp>
              <p:nvGrpSpPr>
                <p:cNvPr id="88" name="Group 87">
                  <a:extLst>
                    <a:ext uri="{FF2B5EF4-FFF2-40B4-BE49-F238E27FC236}">
                      <a16:creationId xmlns:a16="http://schemas.microsoft.com/office/drawing/2014/main" id="{FA7855E3-0C45-0169-3056-FCED22B48AA4}"/>
                    </a:ext>
                  </a:extLst>
                </p:cNvPr>
                <p:cNvGrpSpPr/>
                <p:nvPr/>
              </p:nvGrpSpPr>
              <p:grpSpPr>
                <a:xfrm>
                  <a:off x="7825091" y="3796352"/>
                  <a:ext cx="1635083" cy="2187053"/>
                  <a:chOff x="313898" y="2142700"/>
                  <a:chExt cx="2142699" cy="2866030"/>
                </a:xfrm>
              </p:grpSpPr>
              <p:sp>
                <p:nvSpPr>
                  <p:cNvPr id="90" name="Rectangle 89">
                    <a:extLst>
                      <a:ext uri="{FF2B5EF4-FFF2-40B4-BE49-F238E27FC236}">
                        <a16:creationId xmlns:a16="http://schemas.microsoft.com/office/drawing/2014/main" id="{3C2E74ED-B15E-42FC-4291-F5DCE5969174}"/>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40560984-B03E-412C-C1BA-F300DAE988AD}"/>
                      </a:ext>
                    </a:extLst>
                  </p:cNvPr>
                  <p:cNvGrpSpPr/>
                  <p:nvPr/>
                </p:nvGrpSpPr>
                <p:grpSpPr>
                  <a:xfrm>
                    <a:off x="589128" y="2934274"/>
                    <a:ext cx="1592238" cy="1608162"/>
                    <a:chOff x="5766178" y="3084394"/>
                    <a:chExt cx="1592238" cy="1608162"/>
                  </a:xfrm>
                </p:grpSpPr>
                <p:cxnSp>
                  <p:nvCxnSpPr>
                    <p:cNvPr id="92" name="Straight Connector 91">
                      <a:extLst>
                        <a:ext uri="{FF2B5EF4-FFF2-40B4-BE49-F238E27FC236}">
                          <a16:creationId xmlns:a16="http://schemas.microsoft.com/office/drawing/2014/main" id="{638C339C-D59B-774F-0740-D8EB2CE1668F}"/>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F97A3F85-59F2-F899-9512-EC5FA5B6BB35}"/>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3E929C14-781C-E3DD-9258-48836663050A}"/>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16358E07-89AC-2B07-9AAB-9AA9F4E2641F}"/>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C6D6866C-32CA-19C9-7058-715050429B2F}"/>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8D9BC9D1-EC1B-CAC7-2817-7E6C3CD9D69D}"/>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89" name="Graphic 88" descr="Atom outline">
                  <a:extLst>
                    <a:ext uri="{FF2B5EF4-FFF2-40B4-BE49-F238E27FC236}">
                      <a16:creationId xmlns:a16="http://schemas.microsoft.com/office/drawing/2014/main" id="{B9DCA6D4-4AEA-CD95-09A0-6D6557F72FE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5774" y="3872552"/>
                  <a:ext cx="914400" cy="914400"/>
                </a:xfrm>
                <a:prstGeom prst="rect">
                  <a:avLst/>
                </a:prstGeom>
              </p:spPr>
            </p:pic>
          </p:grpSp>
        </p:grpSp>
      </p:grpSp>
    </p:spTree>
    <p:extLst>
      <p:ext uri="{BB962C8B-B14F-4D97-AF65-F5344CB8AC3E}">
        <p14:creationId xmlns:p14="http://schemas.microsoft.com/office/powerpoint/2010/main" val="397191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E97A4-A285-9CA6-CCA9-C6B519155D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86FC0-142A-184F-F62B-E97768AFF8AD}"/>
              </a:ext>
            </a:extLst>
          </p:cNvPr>
          <p:cNvSpPr>
            <a:spLocks noGrp="1"/>
          </p:cNvSpPr>
          <p:nvPr>
            <p:ph type="title"/>
          </p:nvPr>
        </p:nvSpPr>
        <p:spPr/>
        <p:txBody>
          <a:bodyPr/>
          <a:lstStyle/>
          <a:p>
            <a:r>
              <a:rPr lang="en-US"/>
              <a:t>Summarization</a:t>
            </a:r>
          </a:p>
        </p:txBody>
      </p:sp>
      <p:grpSp>
        <p:nvGrpSpPr>
          <p:cNvPr id="108" name="Group 107">
            <a:extLst>
              <a:ext uri="{FF2B5EF4-FFF2-40B4-BE49-F238E27FC236}">
                <a16:creationId xmlns:a16="http://schemas.microsoft.com/office/drawing/2014/main" id="{3A83D06C-DF04-1AB3-CE33-14918A99C665}"/>
              </a:ext>
            </a:extLst>
          </p:cNvPr>
          <p:cNvGrpSpPr/>
          <p:nvPr/>
        </p:nvGrpSpPr>
        <p:grpSpPr>
          <a:xfrm>
            <a:off x="7108578" y="1596787"/>
            <a:ext cx="2851172" cy="1972756"/>
            <a:chOff x="7108578" y="1596787"/>
            <a:chExt cx="2851172" cy="1972756"/>
          </a:xfrm>
        </p:grpSpPr>
        <p:grpSp>
          <p:nvGrpSpPr>
            <p:cNvPr id="59" name="Group 58">
              <a:extLst>
                <a:ext uri="{FF2B5EF4-FFF2-40B4-BE49-F238E27FC236}">
                  <a16:creationId xmlns:a16="http://schemas.microsoft.com/office/drawing/2014/main" id="{475A7F64-1EA7-A8AD-2617-59C53E6CAFF2}"/>
                </a:ext>
              </a:extLst>
            </p:cNvPr>
            <p:cNvGrpSpPr/>
            <p:nvPr/>
          </p:nvGrpSpPr>
          <p:grpSpPr>
            <a:xfrm>
              <a:off x="8320955" y="1596787"/>
              <a:ext cx="1638795" cy="1970482"/>
              <a:chOff x="2247701" y="1583140"/>
              <a:chExt cx="1638795" cy="1970482"/>
            </a:xfrm>
          </p:grpSpPr>
          <p:grpSp>
            <p:nvGrpSpPr>
              <p:cNvPr id="15" name="Group 14">
                <a:extLst>
                  <a:ext uri="{FF2B5EF4-FFF2-40B4-BE49-F238E27FC236}">
                    <a16:creationId xmlns:a16="http://schemas.microsoft.com/office/drawing/2014/main" id="{867D29B2-BFEC-CF03-A941-38D569029100}"/>
                  </a:ext>
                </a:extLst>
              </p:cNvPr>
              <p:cNvGrpSpPr>
                <a:grpSpLocks noChangeAspect="1"/>
              </p:cNvGrpSpPr>
              <p:nvPr/>
            </p:nvGrpSpPr>
            <p:grpSpPr>
              <a:xfrm>
                <a:off x="2792699" y="1583140"/>
                <a:ext cx="1093797" cy="1463040"/>
                <a:chOff x="9976515" y="3784978"/>
                <a:chExt cx="1997122" cy="2671309"/>
              </a:xfrm>
            </p:grpSpPr>
            <p:grpSp>
              <p:nvGrpSpPr>
                <p:cNvPr id="16" name="Group 15">
                  <a:extLst>
                    <a:ext uri="{FF2B5EF4-FFF2-40B4-BE49-F238E27FC236}">
                      <a16:creationId xmlns:a16="http://schemas.microsoft.com/office/drawing/2014/main" id="{A2995A13-5D20-A07F-4AC3-3015E396637A}"/>
                    </a:ext>
                  </a:extLst>
                </p:cNvPr>
                <p:cNvGrpSpPr/>
                <p:nvPr/>
              </p:nvGrpSpPr>
              <p:grpSpPr>
                <a:xfrm>
                  <a:off x="9976515" y="3784978"/>
                  <a:ext cx="1997122" cy="2671309"/>
                  <a:chOff x="313898" y="2142700"/>
                  <a:chExt cx="2142699" cy="2866030"/>
                </a:xfrm>
              </p:grpSpPr>
              <p:sp>
                <p:nvSpPr>
                  <p:cNvPr id="18" name="Rectangle 17">
                    <a:extLst>
                      <a:ext uri="{FF2B5EF4-FFF2-40B4-BE49-F238E27FC236}">
                        <a16:creationId xmlns:a16="http://schemas.microsoft.com/office/drawing/2014/main" id="{8FDFEB89-9C83-61B8-D1B1-3613476C4436}"/>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514ACB5A-A91E-AA79-FBC1-B68D6C620C54}"/>
                      </a:ext>
                    </a:extLst>
                  </p:cNvPr>
                  <p:cNvGrpSpPr/>
                  <p:nvPr/>
                </p:nvGrpSpPr>
                <p:grpSpPr>
                  <a:xfrm>
                    <a:off x="589128" y="2934274"/>
                    <a:ext cx="1592238" cy="1608162"/>
                    <a:chOff x="5766178" y="3084394"/>
                    <a:chExt cx="1592238" cy="1608162"/>
                  </a:xfrm>
                </p:grpSpPr>
                <p:cxnSp>
                  <p:nvCxnSpPr>
                    <p:cNvPr id="20" name="Straight Connector 19">
                      <a:extLst>
                        <a:ext uri="{FF2B5EF4-FFF2-40B4-BE49-F238E27FC236}">
                          <a16:creationId xmlns:a16="http://schemas.microsoft.com/office/drawing/2014/main" id="{6188D88B-24CD-9C8C-F837-D63C8499D24F}"/>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E94A614-901B-6651-F605-D7C735FE2D90}"/>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4AECEF4D-FC25-68A1-2CA8-2299A3D698BF}"/>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17E18B1-519D-E4A3-AAFF-66D73CA16EAF}"/>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1AFDBDD-0338-1172-3A10-805506E8DF31}"/>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BAC6CDBE-5AAB-E889-2CFF-B1E2EA362CC0}"/>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7" name="Graphic 16" descr="Nerve outline">
                  <a:extLst>
                    <a:ext uri="{FF2B5EF4-FFF2-40B4-BE49-F238E27FC236}">
                      <a16:creationId xmlns:a16="http://schemas.microsoft.com/office/drawing/2014/main" id="{C6337B2F-0237-C35F-5F7C-600B02EC78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V="1">
                  <a:off x="10975074" y="3981735"/>
                  <a:ext cx="914400" cy="914400"/>
                </a:xfrm>
                <a:prstGeom prst="rect">
                  <a:avLst/>
                </a:prstGeom>
              </p:spPr>
            </p:pic>
          </p:grpSp>
          <p:grpSp>
            <p:nvGrpSpPr>
              <p:cNvPr id="37" name="Group 36">
                <a:extLst>
                  <a:ext uri="{FF2B5EF4-FFF2-40B4-BE49-F238E27FC236}">
                    <a16:creationId xmlns:a16="http://schemas.microsoft.com/office/drawing/2014/main" id="{5399B341-9E6E-DAEB-4550-DF7890B6E4BF}"/>
                  </a:ext>
                </a:extLst>
              </p:cNvPr>
              <p:cNvGrpSpPr>
                <a:grpSpLocks noChangeAspect="1"/>
              </p:cNvGrpSpPr>
              <p:nvPr/>
            </p:nvGrpSpPr>
            <p:grpSpPr>
              <a:xfrm>
                <a:off x="2247701" y="2090582"/>
                <a:ext cx="1112607" cy="1463040"/>
                <a:chOff x="10095167" y="1544671"/>
                <a:chExt cx="1614614" cy="2123162"/>
              </a:xfrm>
            </p:grpSpPr>
            <p:grpSp>
              <p:nvGrpSpPr>
                <p:cNvPr id="38" name="Group 37">
                  <a:extLst>
                    <a:ext uri="{FF2B5EF4-FFF2-40B4-BE49-F238E27FC236}">
                      <a16:creationId xmlns:a16="http://schemas.microsoft.com/office/drawing/2014/main" id="{47ECC961-B2FB-F18A-9DC4-B11BC7F50FEF}"/>
                    </a:ext>
                  </a:extLst>
                </p:cNvPr>
                <p:cNvGrpSpPr/>
                <p:nvPr/>
              </p:nvGrpSpPr>
              <p:grpSpPr>
                <a:xfrm>
                  <a:off x="10095167" y="1544671"/>
                  <a:ext cx="1587317" cy="2123162"/>
                  <a:chOff x="313898" y="2142700"/>
                  <a:chExt cx="2142699" cy="2866030"/>
                </a:xfrm>
              </p:grpSpPr>
              <p:sp>
                <p:nvSpPr>
                  <p:cNvPr id="40" name="Rectangle 39">
                    <a:extLst>
                      <a:ext uri="{FF2B5EF4-FFF2-40B4-BE49-F238E27FC236}">
                        <a16:creationId xmlns:a16="http://schemas.microsoft.com/office/drawing/2014/main" id="{24A09C3C-CEDB-69C5-8E2E-91A0E8D50FC3}"/>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CB8EE435-DBF0-15CC-4A82-B8AA933BBACE}"/>
                      </a:ext>
                    </a:extLst>
                  </p:cNvPr>
                  <p:cNvGrpSpPr/>
                  <p:nvPr/>
                </p:nvGrpSpPr>
                <p:grpSpPr>
                  <a:xfrm>
                    <a:off x="589128" y="2934274"/>
                    <a:ext cx="1592238" cy="1608162"/>
                    <a:chOff x="5766178" y="3084394"/>
                    <a:chExt cx="1592238" cy="1608162"/>
                  </a:xfrm>
                </p:grpSpPr>
                <p:cxnSp>
                  <p:nvCxnSpPr>
                    <p:cNvPr id="42" name="Straight Connector 41">
                      <a:extLst>
                        <a:ext uri="{FF2B5EF4-FFF2-40B4-BE49-F238E27FC236}">
                          <a16:creationId xmlns:a16="http://schemas.microsoft.com/office/drawing/2014/main" id="{15664FC1-7FEA-D2EF-ECAD-F9DFF22122CD}"/>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EF1314C-D9F5-DD29-44DA-BD053F2C746F}"/>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17FE054B-EEC4-1A3E-4484-A636DFBCA7CB}"/>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A1F20D8-F933-6A8F-C424-C3208707BC59}"/>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FCDE593-AD20-1595-BF36-FD7117E63BF8}"/>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F6E9D480-BE4E-3CAD-9AE6-ACEE2DA05596}"/>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39" name="Graphic 38" descr="Mitochondria outline">
                  <a:extLst>
                    <a:ext uri="{FF2B5EF4-FFF2-40B4-BE49-F238E27FC236}">
                      <a16:creationId xmlns:a16="http://schemas.microsoft.com/office/drawing/2014/main" id="{9E66C40B-97DA-7D97-E5D7-8A05A6E6BB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3619" y="1636594"/>
                  <a:ext cx="846162" cy="846162"/>
                </a:xfrm>
                <a:prstGeom prst="rect">
                  <a:avLst/>
                </a:prstGeom>
              </p:spPr>
            </p:pic>
          </p:grpSp>
        </p:grpSp>
        <p:grpSp>
          <p:nvGrpSpPr>
            <p:cNvPr id="61" name="Group 60">
              <a:extLst>
                <a:ext uri="{FF2B5EF4-FFF2-40B4-BE49-F238E27FC236}">
                  <a16:creationId xmlns:a16="http://schemas.microsoft.com/office/drawing/2014/main" id="{3402FA5C-3E93-C64A-F958-E21258DF6E7E}"/>
                </a:ext>
              </a:extLst>
            </p:cNvPr>
            <p:cNvGrpSpPr/>
            <p:nvPr/>
          </p:nvGrpSpPr>
          <p:grpSpPr>
            <a:xfrm>
              <a:off x="7108578" y="1599061"/>
              <a:ext cx="1638795" cy="1970482"/>
              <a:chOff x="2247701" y="1583140"/>
              <a:chExt cx="1638795" cy="1970482"/>
            </a:xfrm>
          </p:grpSpPr>
          <p:grpSp>
            <p:nvGrpSpPr>
              <p:cNvPr id="62" name="Group 61">
                <a:extLst>
                  <a:ext uri="{FF2B5EF4-FFF2-40B4-BE49-F238E27FC236}">
                    <a16:creationId xmlns:a16="http://schemas.microsoft.com/office/drawing/2014/main" id="{4FAF3AB7-644F-9E3B-BD72-A231EB05CC30}"/>
                  </a:ext>
                </a:extLst>
              </p:cNvPr>
              <p:cNvGrpSpPr>
                <a:grpSpLocks noChangeAspect="1"/>
              </p:cNvGrpSpPr>
              <p:nvPr/>
            </p:nvGrpSpPr>
            <p:grpSpPr>
              <a:xfrm>
                <a:off x="2792699" y="1583140"/>
                <a:ext cx="1093797" cy="1463040"/>
                <a:chOff x="9976515" y="3784978"/>
                <a:chExt cx="1997122" cy="2671309"/>
              </a:xfrm>
            </p:grpSpPr>
            <p:grpSp>
              <p:nvGrpSpPr>
                <p:cNvPr id="74" name="Group 73">
                  <a:extLst>
                    <a:ext uri="{FF2B5EF4-FFF2-40B4-BE49-F238E27FC236}">
                      <a16:creationId xmlns:a16="http://schemas.microsoft.com/office/drawing/2014/main" id="{5DEEE22D-7925-197B-62EA-69ECC5777460}"/>
                    </a:ext>
                  </a:extLst>
                </p:cNvPr>
                <p:cNvGrpSpPr/>
                <p:nvPr/>
              </p:nvGrpSpPr>
              <p:grpSpPr>
                <a:xfrm>
                  <a:off x="9976515" y="3784978"/>
                  <a:ext cx="1997122" cy="2671309"/>
                  <a:chOff x="313898" y="2142700"/>
                  <a:chExt cx="2142699" cy="2866030"/>
                </a:xfrm>
              </p:grpSpPr>
              <p:sp>
                <p:nvSpPr>
                  <p:cNvPr id="76" name="Rectangle 75">
                    <a:extLst>
                      <a:ext uri="{FF2B5EF4-FFF2-40B4-BE49-F238E27FC236}">
                        <a16:creationId xmlns:a16="http://schemas.microsoft.com/office/drawing/2014/main" id="{4D299185-42FF-8474-9A14-4863E16F558D}"/>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BDE96D1A-C78B-CF84-659A-8D3594BDBC3C}"/>
                      </a:ext>
                    </a:extLst>
                  </p:cNvPr>
                  <p:cNvGrpSpPr/>
                  <p:nvPr/>
                </p:nvGrpSpPr>
                <p:grpSpPr>
                  <a:xfrm>
                    <a:off x="589128" y="2934274"/>
                    <a:ext cx="1592238" cy="1608162"/>
                    <a:chOff x="5766178" y="3084394"/>
                    <a:chExt cx="1592238" cy="1608162"/>
                  </a:xfrm>
                </p:grpSpPr>
                <p:cxnSp>
                  <p:nvCxnSpPr>
                    <p:cNvPr id="78" name="Straight Connector 77">
                      <a:extLst>
                        <a:ext uri="{FF2B5EF4-FFF2-40B4-BE49-F238E27FC236}">
                          <a16:creationId xmlns:a16="http://schemas.microsoft.com/office/drawing/2014/main" id="{D3D9A623-84A2-0133-5292-356BC7C9B52F}"/>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6F147426-76D2-E36B-0DBB-023B09735479}"/>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88A4B4B-7707-9321-9298-3E1D5388C315}"/>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5118F69C-500B-A39B-BBF1-83FBCA17EF7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7B60B787-4C9C-2B4E-D99B-F4C1DE92A87E}"/>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77F4CAB6-D139-3A05-BB7A-7DB9CEF0A2F4}"/>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75" name="Graphic 74" descr="Nerve outline">
                  <a:extLst>
                    <a:ext uri="{FF2B5EF4-FFF2-40B4-BE49-F238E27FC236}">
                      <a16:creationId xmlns:a16="http://schemas.microsoft.com/office/drawing/2014/main" id="{E1E38C11-5472-73F0-C39F-050339A5C9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flipV="1">
                  <a:off x="10975074" y="3981735"/>
                  <a:ext cx="914400" cy="914400"/>
                </a:xfrm>
                <a:prstGeom prst="rect">
                  <a:avLst/>
                </a:prstGeom>
              </p:spPr>
            </p:pic>
          </p:grpSp>
          <p:grpSp>
            <p:nvGrpSpPr>
              <p:cNvPr id="63" name="Group 62">
                <a:extLst>
                  <a:ext uri="{FF2B5EF4-FFF2-40B4-BE49-F238E27FC236}">
                    <a16:creationId xmlns:a16="http://schemas.microsoft.com/office/drawing/2014/main" id="{F92C2862-014C-E969-22ED-713F0DB0C007}"/>
                  </a:ext>
                </a:extLst>
              </p:cNvPr>
              <p:cNvGrpSpPr>
                <a:grpSpLocks noChangeAspect="1"/>
              </p:cNvGrpSpPr>
              <p:nvPr/>
            </p:nvGrpSpPr>
            <p:grpSpPr>
              <a:xfrm>
                <a:off x="2247701" y="2090582"/>
                <a:ext cx="1112607" cy="1463040"/>
                <a:chOff x="10095167" y="1544671"/>
                <a:chExt cx="1614614" cy="2123162"/>
              </a:xfrm>
            </p:grpSpPr>
            <p:grpSp>
              <p:nvGrpSpPr>
                <p:cNvPr id="64" name="Group 63">
                  <a:extLst>
                    <a:ext uri="{FF2B5EF4-FFF2-40B4-BE49-F238E27FC236}">
                      <a16:creationId xmlns:a16="http://schemas.microsoft.com/office/drawing/2014/main" id="{A4DE3EE2-FDE5-4648-8D77-40F97D16C12A}"/>
                    </a:ext>
                  </a:extLst>
                </p:cNvPr>
                <p:cNvGrpSpPr/>
                <p:nvPr/>
              </p:nvGrpSpPr>
              <p:grpSpPr>
                <a:xfrm>
                  <a:off x="10095167" y="1544671"/>
                  <a:ext cx="1587317" cy="2123162"/>
                  <a:chOff x="313898" y="2142700"/>
                  <a:chExt cx="2142699" cy="2866030"/>
                </a:xfrm>
              </p:grpSpPr>
              <p:sp>
                <p:nvSpPr>
                  <p:cNvPr id="66" name="Rectangle 65">
                    <a:extLst>
                      <a:ext uri="{FF2B5EF4-FFF2-40B4-BE49-F238E27FC236}">
                        <a16:creationId xmlns:a16="http://schemas.microsoft.com/office/drawing/2014/main" id="{A7BE9B88-5CD1-DB5E-F0B8-F4B51FA93EAA}"/>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E7EA69B5-808C-58E5-7153-11956641535F}"/>
                      </a:ext>
                    </a:extLst>
                  </p:cNvPr>
                  <p:cNvGrpSpPr/>
                  <p:nvPr/>
                </p:nvGrpSpPr>
                <p:grpSpPr>
                  <a:xfrm>
                    <a:off x="589128" y="2934274"/>
                    <a:ext cx="1592238" cy="1608162"/>
                    <a:chOff x="5766178" y="3084394"/>
                    <a:chExt cx="1592238" cy="1608162"/>
                  </a:xfrm>
                </p:grpSpPr>
                <p:cxnSp>
                  <p:nvCxnSpPr>
                    <p:cNvPr id="68" name="Straight Connector 67">
                      <a:extLst>
                        <a:ext uri="{FF2B5EF4-FFF2-40B4-BE49-F238E27FC236}">
                          <a16:creationId xmlns:a16="http://schemas.microsoft.com/office/drawing/2014/main" id="{4894E4E1-A254-A9D1-DFF4-A41B84756888}"/>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575EDB2-4AAE-05C4-BF1C-F40FE7B5D693}"/>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DB568CED-6470-74CF-35E7-D74BE77569A6}"/>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40B57887-695D-C4E6-D704-277605AD9560}"/>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87D34B9F-14BC-BF3B-8BA8-874B2FB666E0}"/>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F6B7C711-2895-B1FF-65D1-54D07BA7B59D}"/>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65" name="Graphic 64" descr="Mitochondria outline">
                  <a:extLst>
                    <a:ext uri="{FF2B5EF4-FFF2-40B4-BE49-F238E27FC236}">
                      <a16:creationId xmlns:a16="http://schemas.microsoft.com/office/drawing/2014/main" id="{658BDF8A-A129-36F1-3734-5906B22A53A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3619" y="1636594"/>
                  <a:ext cx="846162" cy="846162"/>
                </a:xfrm>
                <a:prstGeom prst="rect">
                  <a:avLst/>
                </a:prstGeom>
              </p:spPr>
            </p:pic>
          </p:grpSp>
        </p:grpSp>
      </p:grpSp>
      <p:grpSp>
        <p:nvGrpSpPr>
          <p:cNvPr id="109" name="Group 108">
            <a:extLst>
              <a:ext uri="{FF2B5EF4-FFF2-40B4-BE49-F238E27FC236}">
                <a16:creationId xmlns:a16="http://schemas.microsoft.com/office/drawing/2014/main" id="{92BF59B1-C038-B77B-D878-C678925EEB18}"/>
              </a:ext>
            </a:extLst>
          </p:cNvPr>
          <p:cNvGrpSpPr/>
          <p:nvPr/>
        </p:nvGrpSpPr>
        <p:grpSpPr>
          <a:xfrm>
            <a:off x="1787857" y="1692321"/>
            <a:ext cx="2899468" cy="1974832"/>
            <a:chOff x="1651379" y="1801503"/>
            <a:chExt cx="2899468" cy="1974832"/>
          </a:xfrm>
        </p:grpSpPr>
        <p:grpSp>
          <p:nvGrpSpPr>
            <p:cNvPr id="60" name="Group 59">
              <a:extLst>
                <a:ext uri="{FF2B5EF4-FFF2-40B4-BE49-F238E27FC236}">
                  <a16:creationId xmlns:a16="http://schemas.microsoft.com/office/drawing/2014/main" id="{BD74809A-9F9B-5889-35E7-201532101465}"/>
                </a:ext>
              </a:extLst>
            </p:cNvPr>
            <p:cNvGrpSpPr/>
            <p:nvPr/>
          </p:nvGrpSpPr>
          <p:grpSpPr>
            <a:xfrm>
              <a:off x="2914165" y="1801503"/>
              <a:ext cx="1636682" cy="1958910"/>
              <a:chOff x="1180899" y="3452883"/>
              <a:chExt cx="1636682" cy="1958910"/>
            </a:xfrm>
          </p:grpSpPr>
          <p:grpSp>
            <p:nvGrpSpPr>
              <p:cNvPr id="26" name="Group 25">
                <a:extLst>
                  <a:ext uri="{FF2B5EF4-FFF2-40B4-BE49-F238E27FC236}">
                    <a16:creationId xmlns:a16="http://schemas.microsoft.com/office/drawing/2014/main" id="{16F00F17-3566-790A-F6DE-C40349C20FD0}"/>
                  </a:ext>
                </a:extLst>
              </p:cNvPr>
              <p:cNvGrpSpPr>
                <a:grpSpLocks noChangeAspect="1"/>
              </p:cNvGrpSpPr>
              <p:nvPr/>
            </p:nvGrpSpPr>
            <p:grpSpPr>
              <a:xfrm>
                <a:off x="1722263" y="3452883"/>
                <a:ext cx="1095318" cy="1463040"/>
                <a:chOff x="7754577" y="1201002"/>
                <a:chExt cx="1637357" cy="2187053"/>
              </a:xfrm>
            </p:grpSpPr>
            <p:grpSp>
              <p:nvGrpSpPr>
                <p:cNvPr id="27" name="Group 26">
                  <a:extLst>
                    <a:ext uri="{FF2B5EF4-FFF2-40B4-BE49-F238E27FC236}">
                      <a16:creationId xmlns:a16="http://schemas.microsoft.com/office/drawing/2014/main" id="{C8C42DDD-5FC4-ACAD-43B4-B3D966DDAD94}"/>
                    </a:ext>
                  </a:extLst>
                </p:cNvPr>
                <p:cNvGrpSpPr/>
                <p:nvPr/>
              </p:nvGrpSpPr>
              <p:grpSpPr>
                <a:xfrm>
                  <a:off x="7754577" y="1201002"/>
                  <a:ext cx="1635083" cy="2187053"/>
                  <a:chOff x="313898" y="2142700"/>
                  <a:chExt cx="2142699" cy="2866030"/>
                </a:xfrm>
              </p:grpSpPr>
              <p:sp>
                <p:nvSpPr>
                  <p:cNvPr id="29" name="Rectangle 28">
                    <a:extLst>
                      <a:ext uri="{FF2B5EF4-FFF2-40B4-BE49-F238E27FC236}">
                        <a16:creationId xmlns:a16="http://schemas.microsoft.com/office/drawing/2014/main" id="{14D500FF-3739-8AB7-6B67-E27CC5F53A19}"/>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49CD3B9-C62C-8E73-0E21-91911E71388C}"/>
                      </a:ext>
                    </a:extLst>
                  </p:cNvPr>
                  <p:cNvGrpSpPr/>
                  <p:nvPr/>
                </p:nvGrpSpPr>
                <p:grpSpPr>
                  <a:xfrm>
                    <a:off x="589128" y="2934274"/>
                    <a:ext cx="1592238" cy="1608162"/>
                    <a:chOff x="5766178" y="3084394"/>
                    <a:chExt cx="1592238" cy="1608162"/>
                  </a:xfrm>
                </p:grpSpPr>
                <p:cxnSp>
                  <p:nvCxnSpPr>
                    <p:cNvPr id="31" name="Straight Connector 30">
                      <a:extLst>
                        <a:ext uri="{FF2B5EF4-FFF2-40B4-BE49-F238E27FC236}">
                          <a16:creationId xmlns:a16="http://schemas.microsoft.com/office/drawing/2014/main" id="{9B8872AB-A1E6-1023-7535-C38974013763}"/>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3589AC9-9FF6-ADD1-8AB1-07CCB5495C6B}"/>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13E664E3-FD66-22C0-FCC8-14E026BBBCD3}"/>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26AE2ABE-3A09-7B9A-B60B-FCA384809A65}"/>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F0ED9CF-BA83-3534-6D3D-C4E19F5D5E59}"/>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DA69327-07E5-17FE-B3FA-544252D0C01B}"/>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8" name="Graphic 27" descr="Flask outline">
                  <a:extLst>
                    <a:ext uri="{FF2B5EF4-FFF2-40B4-BE49-F238E27FC236}">
                      <a16:creationId xmlns:a16="http://schemas.microsoft.com/office/drawing/2014/main" id="{30E2C2D5-79C7-05F6-0A1F-1BF6EC4D4B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7534" y="1334069"/>
                  <a:ext cx="914400" cy="914400"/>
                </a:xfrm>
                <a:prstGeom prst="rect">
                  <a:avLst/>
                </a:prstGeom>
              </p:spPr>
            </p:pic>
          </p:grpSp>
          <p:grpSp>
            <p:nvGrpSpPr>
              <p:cNvPr id="48" name="Group 47">
                <a:extLst>
                  <a:ext uri="{FF2B5EF4-FFF2-40B4-BE49-F238E27FC236}">
                    <a16:creationId xmlns:a16="http://schemas.microsoft.com/office/drawing/2014/main" id="{3E78756A-8B08-A2B6-4D0E-784C5B7E9E49}"/>
                  </a:ext>
                </a:extLst>
              </p:cNvPr>
              <p:cNvGrpSpPr>
                <a:grpSpLocks noChangeAspect="1"/>
              </p:cNvGrpSpPr>
              <p:nvPr/>
            </p:nvGrpSpPr>
            <p:grpSpPr>
              <a:xfrm>
                <a:off x="1180899" y="3948753"/>
                <a:ext cx="1093797" cy="1463040"/>
                <a:chOff x="7825091" y="3796352"/>
                <a:chExt cx="1635083" cy="2187053"/>
              </a:xfrm>
            </p:grpSpPr>
            <p:grpSp>
              <p:nvGrpSpPr>
                <p:cNvPr id="49" name="Group 48">
                  <a:extLst>
                    <a:ext uri="{FF2B5EF4-FFF2-40B4-BE49-F238E27FC236}">
                      <a16:creationId xmlns:a16="http://schemas.microsoft.com/office/drawing/2014/main" id="{A2CEB629-230E-8491-E462-11A539F8E3FF}"/>
                    </a:ext>
                  </a:extLst>
                </p:cNvPr>
                <p:cNvGrpSpPr/>
                <p:nvPr/>
              </p:nvGrpSpPr>
              <p:grpSpPr>
                <a:xfrm>
                  <a:off x="7825091" y="3796352"/>
                  <a:ext cx="1635083" cy="2187053"/>
                  <a:chOff x="313898" y="2142700"/>
                  <a:chExt cx="2142699" cy="2866030"/>
                </a:xfrm>
              </p:grpSpPr>
              <p:sp>
                <p:nvSpPr>
                  <p:cNvPr id="51" name="Rectangle 50">
                    <a:extLst>
                      <a:ext uri="{FF2B5EF4-FFF2-40B4-BE49-F238E27FC236}">
                        <a16:creationId xmlns:a16="http://schemas.microsoft.com/office/drawing/2014/main" id="{7272D940-DB4B-32C3-E80F-C24E25597D38}"/>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3D677BE2-DBAD-B48F-5B89-E19EAB8B4F4D}"/>
                      </a:ext>
                    </a:extLst>
                  </p:cNvPr>
                  <p:cNvGrpSpPr/>
                  <p:nvPr/>
                </p:nvGrpSpPr>
                <p:grpSpPr>
                  <a:xfrm>
                    <a:off x="589128" y="2934274"/>
                    <a:ext cx="1592238" cy="1608162"/>
                    <a:chOff x="5766178" y="3084394"/>
                    <a:chExt cx="1592238" cy="1608162"/>
                  </a:xfrm>
                </p:grpSpPr>
                <p:cxnSp>
                  <p:nvCxnSpPr>
                    <p:cNvPr id="53" name="Straight Connector 52">
                      <a:extLst>
                        <a:ext uri="{FF2B5EF4-FFF2-40B4-BE49-F238E27FC236}">
                          <a16:creationId xmlns:a16="http://schemas.microsoft.com/office/drawing/2014/main" id="{BE8062ED-35E1-8D39-4DEC-AECD0F79F8F9}"/>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6F36BE22-669E-B271-32EA-070AE15BEEEF}"/>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3FE1C9ED-62A9-6A79-7DB3-2C90120D24FC}"/>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3A291D2-60FC-AF7B-6E98-59D33B60EB51}"/>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44C14316-61DE-3C53-CBBA-C4181040642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24083F9-9177-B61C-4694-F845D4251693}"/>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50" name="Graphic 49" descr="Atom outline">
                  <a:extLst>
                    <a:ext uri="{FF2B5EF4-FFF2-40B4-BE49-F238E27FC236}">
                      <a16:creationId xmlns:a16="http://schemas.microsoft.com/office/drawing/2014/main" id="{F818F4AB-4A58-D740-D9BC-73E2D5ED44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5774" y="3872552"/>
                  <a:ext cx="914400" cy="914400"/>
                </a:xfrm>
                <a:prstGeom prst="rect">
                  <a:avLst/>
                </a:prstGeom>
              </p:spPr>
            </p:pic>
          </p:grpSp>
        </p:grpSp>
        <p:grpSp>
          <p:nvGrpSpPr>
            <p:cNvPr id="85" name="Group 84">
              <a:extLst>
                <a:ext uri="{FF2B5EF4-FFF2-40B4-BE49-F238E27FC236}">
                  <a16:creationId xmlns:a16="http://schemas.microsoft.com/office/drawing/2014/main" id="{2944C771-49A2-C5DB-252C-0D7735A45F26}"/>
                </a:ext>
              </a:extLst>
            </p:cNvPr>
            <p:cNvGrpSpPr/>
            <p:nvPr/>
          </p:nvGrpSpPr>
          <p:grpSpPr>
            <a:xfrm>
              <a:off x="1651379" y="1817425"/>
              <a:ext cx="1636682" cy="1958910"/>
              <a:chOff x="1180899" y="3452883"/>
              <a:chExt cx="1636682" cy="1958910"/>
            </a:xfrm>
          </p:grpSpPr>
          <p:grpSp>
            <p:nvGrpSpPr>
              <p:cNvPr id="86" name="Group 85">
                <a:extLst>
                  <a:ext uri="{FF2B5EF4-FFF2-40B4-BE49-F238E27FC236}">
                    <a16:creationId xmlns:a16="http://schemas.microsoft.com/office/drawing/2014/main" id="{74C60C2F-C883-252E-466D-1528347DF966}"/>
                  </a:ext>
                </a:extLst>
              </p:cNvPr>
              <p:cNvGrpSpPr>
                <a:grpSpLocks noChangeAspect="1"/>
              </p:cNvGrpSpPr>
              <p:nvPr/>
            </p:nvGrpSpPr>
            <p:grpSpPr>
              <a:xfrm>
                <a:off x="1722263" y="3452883"/>
                <a:ext cx="1095318" cy="1463040"/>
                <a:chOff x="7754577" y="1201002"/>
                <a:chExt cx="1637357" cy="2187053"/>
              </a:xfrm>
            </p:grpSpPr>
            <p:grpSp>
              <p:nvGrpSpPr>
                <p:cNvPr id="98" name="Group 97">
                  <a:extLst>
                    <a:ext uri="{FF2B5EF4-FFF2-40B4-BE49-F238E27FC236}">
                      <a16:creationId xmlns:a16="http://schemas.microsoft.com/office/drawing/2014/main" id="{6AE5AD44-6728-36B2-DE68-B22A100FF679}"/>
                    </a:ext>
                  </a:extLst>
                </p:cNvPr>
                <p:cNvGrpSpPr/>
                <p:nvPr/>
              </p:nvGrpSpPr>
              <p:grpSpPr>
                <a:xfrm>
                  <a:off x="7754577" y="1201002"/>
                  <a:ext cx="1635083" cy="2187053"/>
                  <a:chOff x="313898" y="2142700"/>
                  <a:chExt cx="2142699" cy="2866030"/>
                </a:xfrm>
              </p:grpSpPr>
              <p:sp>
                <p:nvSpPr>
                  <p:cNvPr id="100" name="Rectangle 99">
                    <a:extLst>
                      <a:ext uri="{FF2B5EF4-FFF2-40B4-BE49-F238E27FC236}">
                        <a16:creationId xmlns:a16="http://schemas.microsoft.com/office/drawing/2014/main" id="{A215AFE5-AB8C-AF08-BEC4-2DECEBCB6BF6}"/>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07F6C6A-B38D-06EE-3E4D-EB9677D4062C}"/>
                      </a:ext>
                    </a:extLst>
                  </p:cNvPr>
                  <p:cNvGrpSpPr/>
                  <p:nvPr/>
                </p:nvGrpSpPr>
                <p:grpSpPr>
                  <a:xfrm>
                    <a:off x="589128" y="2934274"/>
                    <a:ext cx="1592238" cy="1608162"/>
                    <a:chOff x="5766178" y="3084394"/>
                    <a:chExt cx="1592238" cy="1608162"/>
                  </a:xfrm>
                </p:grpSpPr>
                <p:cxnSp>
                  <p:nvCxnSpPr>
                    <p:cNvPr id="102" name="Straight Connector 101">
                      <a:extLst>
                        <a:ext uri="{FF2B5EF4-FFF2-40B4-BE49-F238E27FC236}">
                          <a16:creationId xmlns:a16="http://schemas.microsoft.com/office/drawing/2014/main" id="{8E3C25F7-9456-A55A-5C59-8761811213A9}"/>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C295B6F-2814-B842-D76B-A9F7406DF437}"/>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74DE3D6D-AC31-5245-8D45-57546792B50C}"/>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04A0CC8-6F96-896D-267E-527F713EC8F2}"/>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D09C902B-F857-E8D6-5798-68ADBD0AB78C}"/>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C64FE24-98C4-A0E8-6529-9FA6F567B99A}"/>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9" name="Graphic 98" descr="Flask outline">
                  <a:extLst>
                    <a:ext uri="{FF2B5EF4-FFF2-40B4-BE49-F238E27FC236}">
                      <a16:creationId xmlns:a16="http://schemas.microsoft.com/office/drawing/2014/main" id="{304C834A-344F-79DE-AB24-2074F6A701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7534" y="1334069"/>
                  <a:ext cx="914400" cy="914400"/>
                </a:xfrm>
                <a:prstGeom prst="rect">
                  <a:avLst/>
                </a:prstGeom>
              </p:spPr>
            </p:pic>
          </p:grpSp>
          <p:grpSp>
            <p:nvGrpSpPr>
              <p:cNvPr id="87" name="Group 86">
                <a:extLst>
                  <a:ext uri="{FF2B5EF4-FFF2-40B4-BE49-F238E27FC236}">
                    <a16:creationId xmlns:a16="http://schemas.microsoft.com/office/drawing/2014/main" id="{ED827C27-DDED-855E-00A8-7D49704E723B}"/>
                  </a:ext>
                </a:extLst>
              </p:cNvPr>
              <p:cNvGrpSpPr>
                <a:grpSpLocks noChangeAspect="1"/>
              </p:cNvGrpSpPr>
              <p:nvPr/>
            </p:nvGrpSpPr>
            <p:grpSpPr>
              <a:xfrm>
                <a:off x="1180899" y="3948753"/>
                <a:ext cx="1093797" cy="1463040"/>
                <a:chOff x="7825091" y="3796352"/>
                <a:chExt cx="1635083" cy="2187053"/>
              </a:xfrm>
            </p:grpSpPr>
            <p:grpSp>
              <p:nvGrpSpPr>
                <p:cNvPr id="88" name="Group 87">
                  <a:extLst>
                    <a:ext uri="{FF2B5EF4-FFF2-40B4-BE49-F238E27FC236}">
                      <a16:creationId xmlns:a16="http://schemas.microsoft.com/office/drawing/2014/main" id="{B1DE8B0D-A5ED-400F-D763-D772AD7A12E2}"/>
                    </a:ext>
                  </a:extLst>
                </p:cNvPr>
                <p:cNvGrpSpPr/>
                <p:nvPr/>
              </p:nvGrpSpPr>
              <p:grpSpPr>
                <a:xfrm>
                  <a:off x="7825091" y="3796352"/>
                  <a:ext cx="1635083" cy="2187053"/>
                  <a:chOff x="313898" y="2142700"/>
                  <a:chExt cx="2142699" cy="2866030"/>
                </a:xfrm>
              </p:grpSpPr>
              <p:sp>
                <p:nvSpPr>
                  <p:cNvPr id="90" name="Rectangle 89">
                    <a:extLst>
                      <a:ext uri="{FF2B5EF4-FFF2-40B4-BE49-F238E27FC236}">
                        <a16:creationId xmlns:a16="http://schemas.microsoft.com/office/drawing/2014/main" id="{39E5F899-E818-045B-E472-34BB2804F521}"/>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666136A8-6671-4D8D-0592-37D6F50CCF6B}"/>
                      </a:ext>
                    </a:extLst>
                  </p:cNvPr>
                  <p:cNvGrpSpPr/>
                  <p:nvPr/>
                </p:nvGrpSpPr>
                <p:grpSpPr>
                  <a:xfrm>
                    <a:off x="589128" y="2934274"/>
                    <a:ext cx="1592238" cy="1608162"/>
                    <a:chOff x="5766178" y="3084394"/>
                    <a:chExt cx="1592238" cy="1608162"/>
                  </a:xfrm>
                </p:grpSpPr>
                <p:cxnSp>
                  <p:nvCxnSpPr>
                    <p:cNvPr id="92" name="Straight Connector 91">
                      <a:extLst>
                        <a:ext uri="{FF2B5EF4-FFF2-40B4-BE49-F238E27FC236}">
                          <a16:creationId xmlns:a16="http://schemas.microsoft.com/office/drawing/2014/main" id="{8EC85DBB-B3A4-BBC1-2EDC-6A5FA4396D9E}"/>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5919EEDE-F63F-231E-4967-D0611432207C}"/>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F51B65D1-3E1B-7138-E8BF-28720154437F}"/>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AC2859CB-E5DF-E18A-29E8-8EB988C12B9E}"/>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B9A5A94F-AC2D-A044-90F2-140752EF0CB9}"/>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C910714C-F9B8-DA5B-A92F-14DEF1B0CDC1}"/>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89" name="Graphic 88" descr="Atom outline">
                  <a:extLst>
                    <a:ext uri="{FF2B5EF4-FFF2-40B4-BE49-F238E27FC236}">
                      <a16:creationId xmlns:a16="http://schemas.microsoft.com/office/drawing/2014/main" id="{C56BB546-7E76-0B15-26F1-1EFD362F40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45774" y="3872552"/>
                  <a:ext cx="914400" cy="914400"/>
                </a:xfrm>
                <a:prstGeom prst="rect">
                  <a:avLst/>
                </a:prstGeom>
              </p:spPr>
            </p:pic>
          </p:grpSp>
        </p:grpSp>
      </p:grpSp>
      <p:sp>
        <p:nvSpPr>
          <p:cNvPr id="110" name="TextBox 109">
            <a:extLst>
              <a:ext uri="{FF2B5EF4-FFF2-40B4-BE49-F238E27FC236}">
                <a16:creationId xmlns:a16="http://schemas.microsoft.com/office/drawing/2014/main" id="{45B80541-9C14-97F9-9D79-CED3DEF34997}"/>
              </a:ext>
            </a:extLst>
          </p:cNvPr>
          <p:cNvSpPr txBox="1"/>
          <p:nvPr/>
        </p:nvSpPr>
        <p:spPr>
          <a:xfrm>
            <a:off x="1392072" y="3993108"/>
            <a:ext cx="3739486" cy="1200329"/>
          </a:xfrm>
          <a:prstGeom prst="rect">
            <a:avLst/>
          </a:prstGeom>
          <a:noFill/>
        </p:spPr>
        <p:txBody>
          <a:bodyPr wrap="square" rtlCol="0">
            <a:spAutoFit/>
          </a:bodyPr>
          <a:lstStyle/>
          <a:p>
            <a:pPr algn="just"/>
            <a:r>
              <a:rPr lang="en-US" dirty="0"/>
              <a:t>“In this series of studies, the authors have corroborated through experiments that the hypothesized law ...”</a:t>
            </a:r>
          </a:p>
        </p:txBody>
      </p:sp>
      <p:sp>
        <p:nvSpPr>
          <p:cNvPr id="111" name="TextBox 110">
            <a:extLst>
              <a:ext uri="{FF2B5EF4-FFF2-40B4-BE49-F238E27FC236}">
                <a16:creationId xmlns:a16="http://schemas.microsoft.com/office/drawing/2014/main" id="{44993D06-4F73-089C-8228-6DB87C068E16}"/>
              </a:ext>
            </a:extLst>
          </p:cNvPr>
          <p:cNvSpPr txBox="1"/>
          <p:nvPr/>
        </p:nvSpPr>
        <p:spPr>
          <a:xfrm>
            <a:off x="6839804" y="3993108"/>
            <a:ext cx="3739486" cy="1200329"/>
          </a:xfrm>
          <a:prstGeom prst="rect">
            <a:avLst/>
          </a:prstGeom>
          <a:noFill/>
        </p:spPr>
        <p:txBody>
          <a:bodyPr wrap="square" rtlCol="0">
            <a:spAutoFit/>
          </a:bodyPr>
          <a:lstStyle/>
          <a:p>
            <a:pPr algn="just"/>
            <a:r>
              <a:rPr lang="en-US" dirty="0"/>
              <a:t>“Each of these papers studies a different intervention to alleviate the population’s challenge. Paper 1 shows that ...”</a:t>
            </a:r>
          </a:p>
        </p:txBody>
      </p:sp>
    </p:spTree>
    <p:extLst>
      <p:ext uri="{BB962C8B-B14F-4D97-AF65-F5344CB8AC3E}">
        <p14:creationId xmlns:p14="http://schemas.microsoft.com/office/powerpoint/2010/main" val="1805451066"/>
      </p:ext>
    </p:extLst>
  </p:cSld>
  <p:clrMapOvr>
    <a:masterClrMapping/>
  </p:clrMapOvr>
  <mc:AlternateContent xmlns:mc="http://schemas.openxmlformats.org/markup-compatibility/2006">
    <mc:Choice xmlns:p14="http://schemas.microsoft.com/office/powerpoint/2010/main" Requires="p14">
      <p:transition spd="slow" p14:dur="2500">
        <p:wipe dir="r"/>
      </p:transition>
    </mc:Choice>
    <mc:Fallback>
      <p:transition spd="slow">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8C907-DA6B-F8A6-833E-AB32ED961A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813D5A-89F6-9618-582F-8184DFA94BD8}"/>
              </a:ext>
            </a:extLst>
          </p:cNvPr>
          <p:cNvSpPr>
            <a:spLocks noGrp="1"/>
          </p:cNvSpPr>
          <p:nvPr>
            <p:ph type="title"/>
          </p:nvPr>
        </p:nvSpPr>
        <p:spPr/>
        <p:txBody>
          <a:bodyPr/>
          <a:lstStyle/>
          <a:p>
            <a:r>
              <a:rPr lang="en-US"/>
              <a:t>Code Generation</a:t>
            </a:r>
          </a:p>
        </p:txBody>
      </p:sp>
      <p:sp>
        <p:nvSpPr>
          <p:cNvPr id="3" name="Content Placeholder 2">
            <a:extLst>
              <a:ext uri="{FF2B5EF4-FFF2-40B4-BE49-F238E27FC236}">
                <a16:creationId xmlns:a16="http://schemas.microsoft.com/office/drawing/2014/main" id="{05409CFB-FA44-CFD9-40CA-7958619A82AF}"/>
              </a:ext>
            </a:extLst>
          </p:cNvPr>
          <p:cNvSpPr>
            <a:spLocks noGrp="1"/>
          </p:cNvSpPr>
          <p:nvPr>
            <p:ph idx="1"/>
          </p:nvPr>
        </p:nvSpPr>
        <p:spPr>
          <a:xfrm>
            <a:off x="838199" y="1473200"/>
            <a:ext cx="5248701" cy="4681939"/>
          </a:xfrm>
        </p:spPr>
        <p:txBody>
          <a:bodyPr>
            <a:normAutofit fontScale="92500" lnSpcReduction="10000"/>
          </a:bodyPr>
          <a:lstStyle/>
          <a:p>
            <a:pPr marL="0" indent="0">
              <a:lnSpc>
                <a:spcPct val="200000"/>
              </a:lnSpc>
              <a:buNone/>
            </a:pPr>
            <a:r>
              <a:rPr lang="en-US" b="0" i="0" u="none" strike="noStrike" dirty="0">
                <a:solidFill>
                  <a:srgbClr val="000000"/>
                </a:solidFill>
                <a:effectLst/>
              </a:rPr>
              <a:t>I'm giving a presentation on generative AI. I need an </a:t>
            </a:r>
            <a:r>
              <a:rPr lang="en-US" i="0" u="none" strike="noStrike" dirty="0">
                <a:solidFill>
                  <a:srgbClr val="000000"/>
                </a:solidFill>
                <a:effectLst/>
              </a:rPr>
              <a:t>example</a:t>
            </a:r>
            <a:r>
              <a:rPr lang="en-US" b="0" i="0" u="none" strike="noStrike" dirty="0">
                <a:solidFill>
                  <a:srgbClr val="000000"/>
                </a:solidFill>
                <a:effectLst/>
              </a:rPr>
              <a:t> of how an LLM can generate code. Please provide a small snippet of code. You choose the content and the language. Be creative.</a:t>
            </a:r>
            <a:endParaRPr lang="en-US" dirty="0"/>
          </a:p>
        </p:txBody>
      </p:sp>
    </p:spTree>
    <p:extLst>
      <p:ext uri="{BB962C8B-B14F-4D97-AF65-F5344CB8AC3E}">
        <p14:creationId xmlns:p14="http://schemas.microsoft.com/office/powerpoint/2010/main" val="775218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A9364-9F45-081C-E039-909E1598D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E2C6C-83AA-DB32-BEE3-57632FED0FC2}"/>
              </a:ext>
            </a:extLst>
          </p:cNvPr>
          <p:cNvSpPr>
            <a:spLocks noGrp="1"/>
          </p:cNvSpPr>
          <p:nvPr>
            <p:ph type="title"/>
          </p:nvPr>
        </p:nvSpPr>
        <p:spPr/>
        <p:txBody>
          <a:bodyPr/>
          <a:lstStyle/>
          <a:p>
            <a:r>
              <a:rPr lang="en-US"/>
              <a:t>Code Generation</a:t>
            </a:r>
          </a:p>
        </p:txBody>
      </p:sp>
      <p:sp>
        <p:nvSpPr>
          <p:cNvPr id="3" name="Content Placeholder 2">
            <a:extLst>
              <a:ext uri="{FF2B5EF4-FFF2-40B4-BE49-F238E27FC236}">
                <a16:creationId xmlns:a16="http://schemas.microsoft.com/office/drawing/2014/main" id="{2F25CA44-A96C-093F-5AD8-CD62F8ED9DE0}"/>
              </a:ext>
            </a:extLst>
          </p:cNvPr>
          <p:cNvSpPr>
            <a:spLocks noGrp="1"/>
          </p:cNvSpPr>
          <p:nvPr>
            <p:ph idx="1"/>
          </p:nvPr>
        </p:nvSpPr>
        <p:spPr>
          <a:xfrm>
            <a:off x="838199" y="1473200"/>
            <a:ext cx="5248701" cy="4681939"/>
          </a:xfrm>
        </p:spPr>
        <p:txBody>
          <a:bodyPr>
            <a:normAutofit fontScale="92500" lnSpcReduction="10000"/>
          </a:bodyPr>
          <a:lstStyle/>
          <a:p>
            <a:pPr marL="0" indent="0">
              <a:lnSpc>
                <a:spcPct val="200000"/>
              </a:lnSpc>
              <a:buNone/>
            </a:pPr>
            <a:r>
              <a:rPr lang="en-US" b="0" i="0" u="none" strike="noStrike" dirty="0">
                <a:solidFill>
                  <a:srgbClr val="000000"/>
                </a:solidFill>
                <a:effectLst/>
              </a:rPr>
              <a:t>I'm giving a presentation on generative AI. I need an </a:t>
            </a:r>
            <a:r>
              <a:rPr lang="en-US" i="0" u="none" strike="noStrike" dirty="0">
                <a:solidFill>
                  <a:srgbClr val="000000"/>
                </a:solidFill>
                <a:effectLst/>
              </a:rPr>
              <a:t>example</a:t>
            </a:r>
            <a:r>
              <a:rPr lang="en-US" b="0" i="0" u="none" strike="noStrike" dirty="0">
                <a:solidFill>
                  <a:srgbClr val="000000"/>
                </a:solidFill>
                <a:effectLst/>
              </a:rPr>
              <a:t> of how an LLM can generate code. Please provide a small snippet of code. You choose the content and the language. Be creative.</a:t>
            </a:r>
            <a:endParaRPr lang="en-US" dirty="0"/>
          </a:p>
        </p:txBody>
      </p:sp>
      <p:pic>
        <p:nvPicPr>
          <p:cNvPr id="4" name="Picture 3">
            <a:extLst>
              <a:ext uri="{FF2B5EF4-FFF2-40B4-BE49-F238E27FC236}">
                <a16:creationId xmlns:a16="http://schemas.microsoft.com/office/drawing/2014/main" id="{9CC6422D-04AF-9BD7-E982-AE1AE2820D47}"/>
              </a:ext>
            </a:extLst>
          </p:cNvPr>
          <p:cNvPicPr>
            <a:picLocks noChangeAspect="1"/>
          </p:cNvPicPr>
          <p:nvPr/>
        </p:nvPicPr>
        <p:blipFill>
          <a:blip r:embed="rId2"/>
          <a:stretch>
            <a:fillRect/>
          </a:stretch>
        </p:blipFill>
        <p:spPr>
          <a:xfrm>
            <a:off x="6607663" y="1665027"/>
            <a:ext cx="5266838" cy="4098878"/>
          </a:xfrm>
          <a:prstGeom prst="rect">
            <a:avLst/>
          </a:prstGeom>
        </p:spPr>
      </p:pic>
    </p:spTree>
    <p:extLst>
      <p:ext uri="{BB962C8B-B14F-4D97-AF65-F5344CB8AC3E}">
        <p14:creationId xmlns:p14="http://schemas.microsoft.com/office/powerpoint/2010/main" val="2536275840"/>
      </p:ext>
    </p:extLst>
  </p:cSld>
  <p:clrMapOvr>
    <a:masterClrMapping/>
  </p:clrMapOvr>
  <mc:AlternateContent xmlns:mc="http://schemas.openxmlformats.org/markup-compatibility/2006">
    <mc:Choice xmlns:p14="http://schemas.microsoft.com/office/powerpoint/2010/main" Requires="p14">
      <p:transition spd="slow" p14:dur="2000">
        <p:strips dir="rd"/>
      </p:transition>
    </mc:Choice>
    <mc:Fallback>
      <p:transition spd="slow">
        <p:strips dir="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84D1-A48E-C229-5469-2F1C1985E54E}"/>
              </a:ext>
            </a:extLst>
          </p:cNvPr>
          <p:cNvSpPr>
            <a:spLocks noGrp="1"/>
          </p:cNvSpPr>
          <p:nvPr>
            <p:ph type="ctrTitle"/>
          </p:nvPr>
        </p:nvSpPr>
        <p:spPr/>
        <p:txBody>
          <a:bodyPr/>
          <a:lstStyle/>
          <a:p>
            <a:r>
              <a:rPr lang="en-US" dirty="0"/>
              <a:t>Choosing an LLM for Your Project</a:t>
            </a:r>
          </a:p>
        </p:txBody>
      </p:sp>
      <p:sp>
        <p:nvSpPr>
          <p:cNvPr id="3" name="Subtitle 2">
            <a:extLst>
              <a:ext uri="{FF2B5EF4-FFF2-40B4-BE49-F238E27FC236}">
                <a16:creationId xmlns:a16="http://schemas.microsoft.com/office/drawing/2014/main" id="{52F793BA-B70A-0B4C-2654-004860BE4539}"/>
              </a:ext>
            </a:extLst>
          </p:cNvPr>
          <p:cNvSpPr>
            <a:spLocks noGrp="1"/>
          </p:cNvSpPr>
          <p:nvPr>
            <p:ph type="subTitle" idx="1"/>
          </p:nvPr>
        </p:nvSpPr>
        <p:spPr/>
        <p:txBody>
          <a:bodyPr/>
          <a:lstStyle/>
          <a:p>
            <a:r>
              <a:rPr lang="en-US" dirty="0"/>
              <a:t>efrén cruz cortés</a:t>
            </a:r>
          </a:p>
        </p:txBody>
      </p:sp>
    </p:spTree>
    <p:extLst>
      <p:ext uri="{BB962C8B-B14F-4D97-AF65-F5344CB8AC3E}">
        <p14:creationId xmlns:p14="http://schemas.microsoft.com/office/powerpoint/2010/main" val="24224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18D6-558E-6C7C-DF6D-A69DBC681E13}"/>
              </a:ext>
            </a:extLst>
          </p:cNvPr>
          <p:cNvSpPr>
            <a:spLocks noGrp="1"/>
          </p:cNvSpPr>
          <p:nvPr>
            <p:ph type="title"/>
          </p:nvPr>
        </p:nvSpPr>
        <p:spPr>
          <a:xfrm>
            <a:off x="838200" y="243205"/>
            <a:ext cx="2510118" cy="899795"/>
          </a:xfrm>
        </p:spPr>
        <p:txBody>
          <a:bodyPr/>
          <a:lstStyle/>
          <a:p>
            <a:r>
              <a:rPr lang="en-US" dirty="0"/>
              <a:t>Chatbots</a:t>
            </a:r>
          </a:p>
        </p:txBody>
      </p:sp>
      <p:pic>
        <p:nvPicPr>
          <p:cNvPr id="7" name="!!Bot1" descr="Robot outline">
            <a:extLst>
              <a:ext uri="{FF2B5EF4-FFF2-40B4-BE49-F238E27FC236}">
                <a16:creationId xmlns:a16="http://schemas.microsoft.com/office/drawing/2014/main" id="{59D712BD-0E34-0E4D-CABC-E3C47FFB1C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8488" y="1925290"/>
            <a:ext cx="1645920" cy="1645920"/>
          </a:xfrm>
          <a:prstGeom prst="rect">
            <a:avLst/>
          </a:prstGeom>
        </p:spPr>
      </p:pic>
      <p:pic>
        <p:nvPicPr>
          <p:cNvPr id="4" name="Graphic 3" descr="Chat bubble outline">
            <a:extLst>
              <a:ext uri="{FF2B5EF4-FFF2-40B4-BE49-F238E27FC236}">
                <a16:creationId xmlns:a16="http://schemas.microsoft.com/office/drawing/2014/main" id="{ED6E9FAE-F50B-7415-049F-17B540C912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39354" y="1532963"/>
            <a:ext cx="914400" cy="914400"/>
          </a:xfrm>
          <a:prstGeom prst="rect">
            <a:avLst/>
          </a:prstGeom>
        </p:spPr>
      </p:pic>
      <p:pic>
        <p:nvPicPr>
          <p:cNvPr id="30" name="!!Scientist1" descr="Scientist female outline">
            <a:extLst>
              <a:ext uri="{FF2B5EF4-FFF2-40B4-BE49-F238E27FC236}">
                <a16:creationId xmlns:a16="http://schemas.microsoft.com/office/drawing/2014/main" id="{1E04EAD1-DFBD-398B-7923-9DA7D629A6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72640" y="1920240"/>
            <a:ext cx="1645920" cy="1645920"/>
          </a:xfrm>
          <a:prstGeom prst="rect">
            <a:avLst/>
          </a:prstGeom>
        </p:spPr>
      </p:pic>
    </p:spTree>
    <p:extLst>
      <p:ext uri="{BB962C8B-B14F-4D97-AF65-F5344CB8AC3E}">
        <p14:creationId xmlns:p14="http://schemas.microsoft.com/office/powerpoint/2010/main" val="432529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583C-6E0D-7E5A-6E98-A90A02D1CB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7A89F-C282-FFCF-16E8-1C881182397F}"/>
              </a:ext>
            </a:extLst>
          </p:cNvPr>
          <p:cNvSpPr>
            <a:spLocks noGrp="1"/>
          </p:cNvSpPr>
          <p:nvPr>
            <p:ph type="title"/>
          </p:nvPr>
        </p:nvSpPr>
        <p:spPr>
          <a:xfrm>
            <a:off x="838200" y="243205"/>
            <a:ext cx="2510118" cy="899795"/>
          </a:xfrm>
        </p:spPr>
        <p:txBody>
          <a:bodyPr/>
          <a:lstStyle/>
          <a:p>
            <a:r>
              <a:rPr lang="en-US" dirty="0"/>
              <a:t>Chatbots</a:t>
            </a:r>
          </a:p>
        </p:txBody>
      </p:sp>
      <p:pic>
        <p:nvPicPr>
          <p:cNvPr id="7" name="!!Bot1" descr="Robot outline">
            <a:extLst>
              <a:ext uri="{FF2B5EF4-FFF2-40B4-BE49-F238E27FC236}">
                <a16:creationId xmlns:a16="http://schemas.microsoft.com/office/drawing/2014/main" id="{924CDA16-C471-5995-0774-84E3AD4DCD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8488" y="1925290"/>
            <a:ext cx="1645920" cy="1645920"/>
          </a:xfrm>
          <a:prstGeom prst="rect">
            <a:avLst/>
          </a:prstGeom>
        </p:spPr>
      </p:pic>
      <p:pic>
        <p:nvPicPr>
          <p:cNvPr id="4" name="Graphic 3" descr="Chat bubble outline">
            <a:extLst>
              <a:ext uri="{FF2B5EF4-FFF2-40B4-BE49-F238E27FC236}">
                <a16:creationId xmlns:a16="http://schemas.microsoft.com/office/drawing/2014/main" id="{7E341FE9-4B48-00EF-8DD5-B0AB0701DA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086" y="1532963"/>
            <a:ext cx="914400" cy="914400"/>
          </a:xfrm>
          <a:prstGeom prst="rect">
            <a:avLst/>
          </a:prstGeom>
        </p:spPr>
      </p:pic>
      <p:pic>
        <p:nvPicPr>
          <p:cNvPr id="30" name="!!Scientist1" descr="Scientist female outline">
            <a:extLst>
              <a:ext uri="{FF2B5EF4-FFF2-40B4-BE49-F238E27FC236}">
                <a16:creationId xmlns:a16="http://schemas.microsoft.com/office/drawing/2014/main" id="{C097C12F-E739-08E0-00A2-974BF5D94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72640" y="1920240"/>
            <a:ext cx="1645920" cy="1645920"/>
          </a:xfrm>
          <a:prstGeom prst="rect">
            <a:avLst/>
          </a:prstGeom>
        </p:spPr>
      </p:pic>
      <p:grpSp>
        <p:nvGrpSpPr>
          <p:cNvPr id="10" name="Group 9">
            <a:extLst>
              <a:ext uri="{FF2B5EF4-FFF2-40B4-BE49-F238E27FC236}">
                <a16:creationId xmlns:a16="http://schemas.microsoft.com/office/drawing/2014/main" id="{E6288D63-7AD3-A5A7-4157-044D3036876D}"/>
              </a:ext>
            </a:extLst>
          </p:cNvPr>
          <p:cNvGrpSpPr/>
          <p:nvPr/>
        </p:nvGrpSpPr>
        <p:grpSpPr>
          <a:xfrm>
            <a:off x="5549101" y="2439542"/>
            <a:ext cx="1093797" cy="475373"/>
            <a:chOff x="5549101" y="2439542"/>
            <a:chExt cx="1093797" cy="475373"/>
          </a:xfrm>
        </p:grpSpPr>
        <p:sp>
          <p:nvSpPr>
            <p:cNvPr id="11" name="Rectangle 10">
              <a:extLst>
                <a:ext uri="{FF2B5EF4-FFF2-40B4-BE49-F238E27FC236}">
                  <a16:creationId xmlns:a16="http://schemas.microsoft.com/office/drawing/2014/main" id="{9C246A5F-67BF-4A80-01BC-1C8410C6318F}"/>
                </a:ext>
              </a:extLst>
            </p:cNvPr>
            <p:cNvSpPr/>
            <p:nvPr/>
          </p:nvSpPr>
          <p:spPr>
            <a:xfrm>
              <a:off x="5549101" y="2439542"/>
              <a:ext cx="1093797" cy="47537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0F81734-D075-4F07-0A36-8E2EA712FD6C}"/>
                </a:ext>
              </a:extLst>
            </p:cNvPr>
            <p:cNvCxnSpPr>
              <a:cxnSpLocks/>
            </p:cNvCxnSpPr>
            <p:nvPr/>
          </p:nvCxnSpPr>
          <p:spPr>
            <a:xfrm>
              <a:off x="5689599" y="259513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7DDA19E-A55A-DAE4-350E-7EEB88300804}"/>
                </a:ext>
              </a:extLst>
            </p:cNvPr>
            <p:cNvCxnSpPr>
              <a:cxnSpLocks/>
            </p:cNvCxnSpPr>
            <p:nvPr/>
          </p:nvCxnSpPr>
          <p:spPr>
            <a:xfrm>
              <a:off x="5689599" y="275932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99959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0">
        <p159:morph option="byObject"/>
      </p:transition>
    </mc:Choice>
    <mc:Fallback>
      <p:transition spd="slow"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FEBCD-87CB-B087-4121-9C55CAB1C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8FB1E8-2E83-D303-09F3-84073D1EF6F0}"/>
              </a:ext>
            </a:extLst>
          </p:cNvPr>
          <p:cNvSpPr>
            <a:spLocks noGrp="1"/>
          </p:cNvSpPr>
          <p:nvPr>
            <p:ph type="title"/>
          </p:nvPr>
        </p:nvSpPr>
        <p:spPr>
          <a:xfrm>
            <a:off x="838200" y="243205"/>
            <a:ext cx="2510118" cy="899795"/>
          </a:xfrm>
        </p:spPr>
        <p:txBody>
          <a:bodyPr/>
          <a:lstStyle/>
          <a:p>
            <a:r>
              <a:rPr lang="en-US" dirty="0"/>
              <a:t>Chatbots</a:t>
            </a:r>
          </a:p>
        </p:txBody>
      </p:sp>
      <p:pic>
        <p:nvPicPr>
          <p:cNvPr id="7" name="!!Bot1" descr="Robot outline">
            <a:extLst>
              <a:ext uri="{FF2B5EF4-FFF2-40B4-BE49-F238E27FC236}">
                <a16:creationId xmlns:a16="http://schemas.microsoft.com/office/drawing/2014/main" id="{F6922095-0D49-1DC7-A893-04AB003F2E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8488" y="1925290"/>
            <a:ext cx="1645920" cy="1645920"/>
          </a:xfrm>
          <a:prstGeom prst="rect">
            <a:avLst/>
          </a:prstGeom>
        </p:spPr>
      </p:pic>
      <p:pic>
        <p:nvPicPr>
          <p:cNvPr id="4" name="Graphic 3" descr="Chat bubble outline">
            <a:extLst>
              <a:ext uri="{FF2B5EF4-FFF2-40B4-BE49-F238E27FC236}">
                <a16:creationId xmlns:a16="http://schemas.microsoft.com/office/drawing/2014/main" id="{4CDDD72A-7329-6C29-450E-B4CECC0DBB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2800" y="1532963"/>
            <a:ext cx="914400" cy="914400"/>
          </a:xfrm>
          <a:prstGeom prst="rect">
            <a:avLst/>
          </a:prstGeom>
        </p:spPr>
      </p:pic>
      <p:pic>
        <p:nvPicPr>
          <p:cNvPr id="30" name="!!Scientist1" descr="Scientist female outline">
            <a:extLst>
              <a:ext uri="{FF2B5EF4-FFF2-40B4-BE49-F238E27FC236}">
                <a16:creationId xmlns:a16="http://schemas.microsoft.com/office/drawing/2014/main" id="{D4853395-8066-6920-A083-1C3CCD4E8D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72640" y="1920240"/>
            <a:ext cx="1645920" cy="1645920"/>
          </a:xfrm>
          <a:prstGeom prst="rect">
            <a:avLst/>
          </a:prstGeom>
        </p:spPr>
      </p:pic>
      <p:grpSp>
        <p:nvGrpSpPr>
          <p:cNvPr id="10" name="Group 9">
            <a:extLst>
              <a:ext uri="{FF2B5EF4-FFF2-40B4-BE49-F238E27FC236}">
                <a16:creationId xmlns:a16="http://schemas.microsoft.com/office/drawing/2014/main" id="{C5255A4F-DF9E-EF72-CE8E-192DE683DADA}"/>
              </a:ext>
            </a:extLst>
          </p:cNvPr>
          <p:cNvGrpSpPr/>
          <p:nvPr/>
        </p:nvGrpSpPr>
        <p:grpSpPr>
          <a:xfrm>
            <a:off x="5549101" y="2439542"/>
            <a:ext cx="1093797" cy="475373"/>
            <a:chOff x="5549101" y="2439542"/>
            <a:chExt cx="1093797" cy="475373"/>
          </a:xfrm>
        </p:grpSpPr>
        <p:sp>
          <p:nvSpPr>
            <p:cNvPr id="11" name="Rectangle 10">
              <a:extLst>
                <a:ext uri="{FF2B5EF4-FFF2-40B4-BE49-F238E27FC236}">
                  <a16:creationId xmlns:a16="http://schemas.microsoft.com/office/drawing/2014/main" id="{606F7E1F-09C4-98DB-1564-404656B38134}"/>
                </a:ext>
              </a:extLst>
            </p:cNvPr>
            <p:cNvSpPr/>
            <p:nvPr/>
          </p:nvSpPr>
          <p:spPr>
            <a:xfrm>
              <a:off x="5549101" y="2439542"/>
              <a:ext cx="1093797" cy="47537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FF78054-562A-1FA3-5F06-F272D3ADB763}"/>
                </a:ext>
              </a:extLst>
            </p:cNvPr>
            <p:cNvCxnSpPr>
              <a:cxnSpLocks/>
            </p:cNvCxnSpPr>
            <p:nvPr/>
          </p:nvCxnSpPr>
          <p:spPr>
            <a:xfrm>
              <a:off x="5689599" y="259513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4A8B4D0-4C16-B497-173F-69900E295635}"/>
                </a:ext>
              </a:extLst>
            </p:cNvPr>
            <p:cNvCxnSpPr>
              <a:cxnSpLocks/>
            </p:cNvCxnSpPr>
            <p:nvPr/>
          </p:nvCxnSpPr>
          <p:spPr>
            <a:xfrm>
              <a:off x="5689599" y="275932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2F9BEB30-7FCB-8D3C-F1D2-501B131247A6}"/>
              </a:ext>
            </a:extLst>
          </p:cNvPr>
          <p:cNvGrpSpPr/>
          <p:nvPr/>
        </p:nvGrpSpPr>
        <p:grpSpPr>
          <a:xfrm>
            <a:off x="5548341" y="3010224"/>
            <a:ext cx="1095318" cy="677572"/>
            <a:chOff x="5548341" y="3181734"/>
            <a:chExt cx="1095318" cy="677572"/>
          </a:xfrm>
        </p:grpSpPr>
        <p:sp>
          <p:nvSpPr>
            <p:cNvPr id="5" name="Rectangle 4">
              <a:extLst>
                <a:ext uri="{FF2B5EF4-FFF2-40B4-BE49-F238E27FC236}">
                  <a16:creationId xmlns:a16="http://schemas.microsoft.com/office/drawing/2014/main" id="{9020ACB9-D2EE-839C-21E1-111C99E96C05}"/>
                </a:ext>
              </a:extLst>
            </p:cNvPr>
            <p:cNvSpPr/>
            <p:nvPr/>
          </p:nvSpPr>
          <p:spPr>
            <a:xfrm>
              <a:off x="5548341" y="3181734"/>
              <a:ext cx="1093797" cy="677572"/>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70E3E44-32D5-A7B5-63C2-E27CD2F87B6C}"/>
                </a:ext>
              </a:extLst>
            </p:cNvPr>
            <p:cNvCxnSpPr>
              <a:cxnSpLocks/>
            </p:cNvCxnSpPr>
            <p:nvPr/>
          </p:nvCxnSpPr>
          <p:spPr>
            <a:xfrm>
              <a:off x="5688839" y="3370662"/>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650EDC8-6B13-C107-E9E1-9D6602B92CFB}"/>
                </a:ext>
              </a:extLst>
            </p:cNvPr>
            <p:cNvCxnSpPr>
              <a:cxnSpLocks/>
            </p:cNvCxnSpPr>
            <p:nvPr/>
          </p:nvCxnSpPr>
          <p:spPr>
            <a:xfrm>
              <a:off x="5688839" y="3699033"/>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1D31080-F905-D727-A1B9-7880916D8CB3}"/>
                </a:ext>
              </a:extLst>
            </p:cNvPr>
            <p:cNvCxnSpPr>
              <a:cxnSpLocks/>
            </p:cNvCxnSpPr>
            <p:nvPr/>
          </p:nvCxnSpPr>
          <p:spPr>
            <a:xfrm>
              <a:off x="5688839" y="3534847"/>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4" name="Graphic 13" descr="Flask outline">
              <a:extLst>
                <a:ext uri="{FF2B5EF4-FFF2-40B4-BE49-F238E27FC236}">
                  <a16:creationId xmlns:a16="http://schemas.microsoft.com/office/drawing/2014/main" id="{DC2EE739-6897-2306-62C0-8E04DB2F48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1967" y="3216962"/>
              <a:ext cx="611692" cy="611692"/>
            </a:xfrm>
            <a:prstGeom prst="rect">
              <a:avLst/>
            </a:prstGeom>
          </p:spPr>
        </p:pic>
      </p:grpSp>
      <p:pic>
        <p:nvPicPr>
          <p:cNvPr id="15" name="Graphic 14" descr="Web design outline">
            <a:extLst>
              <a:ext uri="{FF2B5EF4-FFF2-40B4-BE49-F238E27FC236}">
                <a16:creationId xmlns:a16="http://schemas.microsoft.com/office/drawing/2014/main" id="{7D8BA8A1-617D-C80E-F88B-78335A53E8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33060" y="3527613"/>
            <a:ext cx="1325880" cy="1325880"/>
          </a:xfrm>
          <a:prstGeom prst="rect">
            <a:avLst/>
          </a:prstGeom>
        </p:spPr>
      </p:pic>
    </p:spTree>
    <p:extLst>
      <p:ext uri="{BB962C8B-B14F-4D97-AF65-F5344CB8AC3E}">
        <p14:creationId xmlns:p14="http://schemas.microsoft.com/office/powerpoint/2010/main" val="538471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0">
        <p159:morph option="byObject"/>
      </p:transition>
    </mc:Choice>
    <mc:Fallback>
      <p:transition spd="slow" advTm="5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1098B-A07C-B982-C255-0027C4F35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852BB-388F-DECB-4689-B2F26D59D897}"/>
              </a:ext>
            </a:extLst>
          </p:cNvPr>
          <p:cNvSpPr>
            <a:spLocks noGrp="1"/>
          </p:cNvSpPr>
          <p:nvPr>
            <p:ph type="title"/>
          </p:nvPr>
        </p:nvSpPr>
        <p:spPr>
          <a:xfrm>
            <a:off x="838200" y="243205"/>
            <a:ext cx="2510118" cy="899795"/>
          </a:xfrm>
        </p:spPr>
        <p:txBody>
          <a:bodyPr/>
          <a:lstStyle/>
          <a:p>
            <a:r>
              <a:rPr lang="en-US" dirty="0"/>
              <a:t>Chatbots</a:t>
            </a:r>
          </a:p>
        </p:txBody>
      </p:sp>
      <p:pic>
        <p:nvPicPr>
          <p:cNvPr id="7" name="!!Bot1" descr="Robot outline">
            <a:extLst>
              <a:ext uri="{FF2B5EF4-FFF2-40B4-BE49-F238E27FC236}">
                <a16:creationId xmlns:a16="http://schemas.microsoft.com/office/drawing/2014/main" id="{0B2E727C-303F-AFEF-CDE0-7FDD1FA4F6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8488" y="1925290"/>
            <a:ext cx="1645920" cy="1645920"/>
          </a:xfrm>
          <a:prstGeom prst="rect">
            <a:avLst/>
          </a:prstGeom>
        </p:spPr>
      </p:pic>
      <p:pic>
        <p:nvPicPr>
          <p:cNvPr id="4" name="Graphic 3" descr="Chat bubble outline">
            <a:extLst>
              <a:ext uri="{FF2B5EF4-FFF2-40B4-BE49-F238E27FC236}">
                <a16:creationId xmlns:a16="http://schemas.microsoft.com/office/drawing/2014/main" id="{16EFD4E4-3C97-4D2D-F3A7-E32100757E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086" y="1532963"/>
            <a:ext cx="914400" cy="914400"/>
          </a:xfrm>
          <a:prstGeom prst="rect">
            <a:avLst/>
          </a:prstGeom>
        </p:spPr>
      </p:pic>
      <p:pic>
        <p:nvPicPr>
          <p:cNvPr id="30" name="!!Scientist1" descr="Scientist female outline">
            <a:extLst>
              <a:ext uri="{FF2B5EF4-FFF2-40B4-BE49-F238E27FC236}">
                <a16:creationId xmlns:a16="http://schemas.microsoft.com/office/drawing/2014/main" id="{FD18B24C-0F65-167B-648E-214E37D455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72640" y="1920240"/>
            <a:ext cx="1645920" cy="1645920"/>
          </a:xfrm>
          <a:prstGeom prst="rect">
            <a:avLst/>
          </a:prstGeom>
        </p:spPr>
      </p:pic>
      <p:grpSp>
        <p:nvGrpSpPr>
          <p:cNvPr id="10" name="Group 9">
            <a:extLst>
              <a:ext uri="{FF2B5EF4-FFF2-40B4-BE49-F238E27FC236}">
                <a16:creationId xmlns:a16="http://schemas.microsoft.com/office/drawing/2014/main" id="{AC51749E-B4BB-D146-E790-3A7AB4C2A827}"/>
              </a:ext>
            </a:extLst>
          </p:cNvPr>
          <p:cNvGrpSpPr/>
          <p:nvPr/>
        </p:nvGrpSpPr>
        <p:grpSpPr>
          <a:xfrm>
            <a:off x="5549101" y="2439542"/>
            <a:ext cx="1093797" cy="475373"/>
            <a:chOff x="5549101" y="2439542"/>
            <a:chExt cx="1093797" cy="475373"/>
          </a:xfrm>
        </p:grpSpPr>
        <p:sp>
          <p:nvSpPr>
            <p:cNvPr id="11" name="Rectangle 10">
              <a:extLst>
                <a:ext uri="{FF2B5EF4-FFF2-40B4-BE49-F238E27FC236}">
                  <a16:creationId xmlns:a16="http://schemas.microsoft.com/office/drawing/2014/main" id="{94404E5A-E485-69BE-916D-C610EAF748F9}"/>
                </a:ext>
              </a:extLst>
            </p:cNvPr>
            <p:cNvSpPr/>
            <p:nvPr/>
          </p:nvSpPr>
          <p:spPr>
            <a:xfrm>
              <a:off x="5549101" y="2439542"/>
              <a:ext cx="1093797" cy="47537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9B64418-7B36-3BAD-0BDB-ABCBF15F0CB4}"/>
                </a:ext>
              </a:extLst>
            </p:cNvPr>
            <p:cNvCxnSpPr>
              <a:cxnSpLocks/>
            </p:cNvCxnSpPr>
            <p:nvPr/>
          </p:nvCxnSpPr>
          <p:spPr>
            <a:xfrm>
              <a:off x="5689599" y="259513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2D7D469-9244-42C2-1A19-72F374F8811B}"/>
                </a:ext>
              </a:extLst>
            </p:cNvPr>
            <p:cNvCxnSpPr>
              <a:cxnSpLocks/>
            </p:cNvCxnSpPr>
            <p:nvPr/>
          </p:nvCxnSpPr>
          <p:spPr>
            <a:xfrm>
              <a:off x="5689599" y="275932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039A6563-EC62-1392-0FB7-6587AB0C49CB}"/>
              </a:ext>
            </a:extLst>
          </p:cNvPr>
          <p:cNvGrpSpPr/>
          <p:nvPr/>
        </p:nvGrpSpPr>
        <p:grpSpPr>
          <a:xfrm>
            <a:off x="5548341" y="3010224"/>
            <a:ext cx="1095318" cy="677572"/>
            <a:chOff x="5548341" y="3181734"/>
            <a:chExt cx="1095318" cy="677572"/>
          </a:xfrm>
        </p:grpSpPr>
        <p:sp>
          <p:nvSpPr>
            <p:cNvPr id="5" name="Rectangle 4">
              <a:extLst>
                <a:ext uri="{FF2B5EF4-FFF2-40B4-BE49-F238E27FC236}">
                  <a16:creationId xmlns:a16="http://schemas.microsoft.com/office/drawing/2014/main" id="{B9E92AD4-F960-9E00-31BB-0CA8DACFA842}"/>
                </a:ext>
              </a:extLst>
            </p:cNvPr>
            <p:cNvSpPr/>
            <p:nvPr/>
          </p:nvSpPr>
          <p:spPr>
            <a:xfrm>
              <a:off x="5548341" y="3181734"/>
              <a:ext cx="1093797" cy="677572"/>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310C360-9D71-21CD-A7D2-9BEAE3B745D8}"/>
                </a:ext>
              </a:extLst>
            </p:cNvPr>
            <p:cNvCxnSpPr>
              <a:cxnSpLocks/>
            </p:cNvCxnSpPr>
            <p:nvPr/>
          </p:nvCxnSpPr>
          <p:spPr>
            <a:xfrm>
              <a:off x="5688839" y="3370662"/>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B70069F-A6E7-3626-8B28-A23EF2BFDEA7}"/>
                </a:ext>
              </a:extLst>
            </p:cNvPr>
            <p:cNvCxnSpPr>
              <a:cxnSpLocks/>
            </p:cNvCxnSpPr>
            <p:nvPr/>
          </p:nvCxnSpPr>
          <p:spPr>
            <a:xfrm>
              <a:off x="5688839" y="3699033"/>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3923FD0-6F0B-A4A8-8751-573FAA405C39}"/>
                </a:ext>
              </a:extLst>
            </p:cNvPr>
            <p:cNvCxnSpPr>
              <a:cxnSpLocks/>
            </p:cNvCxnSpPr>
            <p:nvPr/>
          </p:nvCxnSpPr>
          <p:spPr>
            <a:xfrm>
              <a:off x="5688839" y="3534847"/>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4" name="Graphic 13" descr="Flask outline">
              <a:extLst>
                <a:ext uri="{FF2B5EF4-FFF2-40B4-BE49-F238E27FC236}">
                  <a16:creationId xmlns:a16="http://schemas.microsoft.com/office/drawing/2014/main" id="{F76E02B1-CDF1-2961-86E5-9AABD142DA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1967" y="3216962"/>
              <a:ext cx="611692" cy="611692"/>
            </a:xfrm>
            <a:prstGeom prst="rect">
              <a:avLst/>
            </a:prstGeom>
          </p:spPr>
        </p:pic>
      </p:grpSp>
      <p:pic>
        <p:nvPicPr>
          <p:cNvPr id="15" name="Graphic 14" descr="Web design outline">
            <a:extLst>
              <a:ext uri="{FF2B5EF4-FFF2-40B4-BE49-F238E27FC236}">
                <a16:creationId xmlns:a16="http://schemas.microsoft.com/office/drawing/2014/main" id="{C9C23322-0A73-0179-94F3-F3424E4435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33060" y="3527613"/>
            <a:ext cx="1325880" cy="1325880"/>
          </a:xfrm>
          <a:prstGeom prst="rect">
            <a:avLst/>
          </a:prstGeom>
        </p:spPr>
      </p:pic>
      <p:grpSp>
        <p:nvGrpSpPr>
          <p:cNvPr id="16" name="Group 15">
            <a:extLst>
              <a:ext uri="{FF2B5EF4-FFF2-40B4-BE49-F238E27FC236}">
                <a16:creationId xmlns:a16="http://schemas.microsoft.com/office/drawing/2014/main" id="{EA4731F4-EBFE-4756-BB4E-4513AFDCDC58}"/>
              </a:ext>
            </a:extLst>
          </p:cNvPr>
          <p:cNvGrpSpPr/>
          <p:nvPr/>
        </p:nvGrpSpPr>
        <p:grpSpPr>
          <a:xfrm>
            <a:off x="5549101" y="4706471"/>
            <a:ext cx="1093797" cy="654909"/>
            <a:chOff x="3657497" y="4397189"/>
            <a:chExt cx="1093797" cy="654909"/>
          </a:xfrm>
        </p:grpSpPr>
        <p:sp>
          <p:nvSpPr>
            <p:cNvPr id="17" name="Rectangle 16">
              <a:extLst>
                <a:ext uri="{FF2B5EF4-FFF2-40B4-BE49-F238E27FC236}">
                  <a16:creationId xmlns:a16="http://schemas.microsoft.com/office/drawing/2014/main" id="{40E92147-3F48-7EFC-5AE9-EB1E89A9BC0F}"/>
                </a:ext>
              </a:extLst>
            </p:cNvPr>
            <p:cNvSpPr/>
            <p:nvPr/>
          </p:nvSpPr>
          <p:spPr>
            <a:xfrm>
              <a:off x="3657497" y="4397189"/>
              <a:ext cx="1093797" cy="654909"/>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4690B139-C4D1-2174-F826-1591E201B859}"/>
                </a:ext>
              </a:extLst>
            </p:cNvPr>
            <p:cNvGrpSpPr/>
            <p:nvPr/>
          </p:nvGrpSpPr>
          <p:grpSpPr>
            <a:xfrm>
              <a:off x="3797995" y="4560457"/>
              <a:ext cx="812800" cy="328372"/>
              <a:chOff x="3797995" y="4576579"/>
              <a:chExt cx="812800" cy="328372"/>
            </a:xfrm>
          </p:grpSpPr>
          <p:cxnSp>
            <p:nvCxnSpPr>
              <p:cNvPr id="19" name="Straight Connector 18">
                <a:extLst>
                  <a:ext uri="{FF2B5EF4-FFF2-40B4-BE49-F238E27FC236}">
                    <a16:creationId xmlns:a16="http://schemas.microsoft.com/office/drawing/2014/main" id="{C7EA7DFA-4D10-0CDD-7D31-34A76D00C67D}"/>
                  </a:ext>
                </a:extLst>
              </p:cNvPr>
              <p:cNvCxnSpPr>
                <a:cxnSpLocks/>
              </p:cNvCxnSpPr>
              <p:nvPr/>
            </p:nvCxnSpPr>
            <p:spPr>
              <a:xfrm>
                <a:off x="3797995" y="4576579"/>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B319B17-8FBB-12D1-5A34-426A431A9AED}"/>
                  </a:ext>
                </a:extLst>
              </p:cNvPr>
              <p:cNvCxnSpPr>
                <a:cxnSpLocks/>
              </p:cNvCxnSpPr>
              <p:nvPr/>
            </p:nvCxnSpPr>
            <p:spPr>
              <a:xfrm>
                <a:off x="3797995" y="474076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E86282FA-7968-480B-8761-A467A9DAAEC4}"/>
                  </a:ext>
                </a:extLst>
              </p:cNvPr>
              <p:cNvCxnSpPr>
                <a:cxnSpLocks/>
              </p:cNvCxnSpPr>
              <p:nvPr/>
            </p:nvCxnSpPr>
            <p:spPr>
              <a:xfrm>
                <a:off x="3797995" y="490495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4959121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0">
        <p159:morph option="byObject"/>
      </p:transition>
    </mc:Choice>
    <mc:Fallback>
      <p:transition spd="slow" advTm="5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D5572-17D0-0C3D-BC24-1767CC49C9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09AA9-E71F-13E0-653E-B9873E5266E6}"/>
              </a:ext>
            </a:extLst>
          </p:cNvPr>
          <p:cNvSpPr>
            <a:spLocks noGrp="1"/>
          </p:cNvSpPr>
          <p:nvPr>
            <p:ph type="title"/>
          </p:nvPr>
        </p:nvSpPr>
        <p:spPr>
          <a:xfrm>
            <a:off x="838200" y="243205"/>
            <a:ext cx="2510118" cy="899795"/>
          </a:xfrm>
        </p:spPr>
        <p:txBody>
          <a:bodyPr/>
          <a:lstStyle/>
          <a:p>
            <a:r>
              <a:rPr lang="en-US" dirty="0"/>
              <a:t>Chatbots</a:t>
            </a:r>
          </a:p>
        </p:txBody>
      </p:sp>
      <p:pic>
        <p:nvPicPr>
          <p:cNvPr id="7" name="!!Bot1" descr="Robot outline">
            <a:extLst>
              <a:ext uri="{FF2B5EF4-FFF2-40B4-BE49-F238E27FC236}">
                <a16:creationId xmlns:a16="http://schemas.microsoft.com/office/drawing/2014/main" id="{ED09F138-2D15-F81A-924E-34233DDDB4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8488" y="1925290"/>
            <a:ext cx="1645920" cy="1645920"/>
          </a:xfrm>
          <a:prstGeom prst="rect">
            <a:avLst/>
          </a:prstGeom>
        </p:spPr>
      </p:pic>
      <p:pic>
        <p:nvPicPr>
          <p:cNvPr id="4" name="Graphic 3" descr="Chat bubble outline">
            <a:extLst>
              <a:ext uri="{FF2B5EF4-FFF2-40B4-BE49-F238E27FC236}">
                <a16:creationId xmlns:a16="http://schemas.microsoft.com/office/drawing/2014/main" id="{2B09A4FD-ED9E-22B1-2A1A-D8A32AD158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086" y="1532963"/>
            <a:ext cx="914400" cy="914400"/>
          </a:xfrm>
          <a:prstGeom prst="rect">
            <a:avLst/>
          </a:prstGeom>
        </p:spPr>
      </p:pic>
      <p:pic>
        <p:nvPicPr>
          <p:cNvPr id="30" name="!!Scientist1" descr="Scientist female outline">
            <a:extLst>
              <a:ext uri="{FF2B5EF4-FFF2-40B4-BE49-F238E27FC236}">
                <a16:creationId xmlns:a16="http://schemas.microsoft.com/office/drawing/2014/main" id="{DBBC4226-6239-19E0-0819-0047D608D3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72640" y="1920240"/>
            <a:ext cx="1645920" cy="1645920"/>
          </a:xfrm>
          <a:prstGeom prst="rect">
            <a:avLst/>
          </a:prstGeom>
        </p:spPr>
      </p:pic>
      <p:grpSp>
        <p:nvGrpSpPr>
          <p:cNvPr id="10" name="Group 9">
            <a:extLst>
              <a:ext uri="{FF2B5EF4-FFF2-40B4-BE49-F238E27FC236}">
                <a16:creationId xmlns:a16="http://schemas.microsoft.com/office/drawing/2014/main" id="{1A7D8452-695B-0A83-3952-3337405792AF}"/>
              </a:ext>
            </a:extLst>
          </p:cNvPr>
          <p:cNvGrpSpPr/>
          <p:nvPr/>
        </p:nvGrpSpPr>
        <p:grpSpPr>
          <a:xfrm>
            <a:off x="5549101" y="2439542"/>
            <a:ext cx="1093797" cy="475373"/>
            <a:chOff x="5549101" y="2439542"/>
            <a:chExt cx="1093797" cy="475373"/>
          </a:xfrm>
        </p:grpSpPr>
        <p:sp>
          <p:nvSpPr>
            <p:cNvPr id="11" name="Rectangle 10">
              <a:extLst>
                <a:ext uri="{FF2B5EF4-FFF2-40B4-BE49-F238E27FC236}">
                  <a16:creationId xmlns:a16="http://schemas.microsoft.com/office/drawing/2014/main" id="{1CC46BFA-C20D-8E2B-A855-DF990EA51A80}"/>
                </a:ext>
              </a:extLst>
            </p:cNvPr>
            <p:cNvSpPr/>
            <p:nvPr/>
          </p:nvSpPr>
          <p:spPr>
            <a:xfrm>
              <a:off x="5549101" y="2439542"/>
              <a:ext cx="1093797" cy="47537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139C8CD-0DC5-C80F-0508-3C8C759ABBD6}"/>
                </a:ext>
              </a:extLst>
            </p:cNvPr>
            <p:cNvCxnSpPr>
              <a:cxnSpLocks/>
            </p:cNvCxnSpPr>
            <p:nvPr/>
          </p:nvCxnSpPr>
          <p:spPr>
            <a:xfrm>
              <a:off x="5689599" y="259513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41BADC-9AAF-6D59-D1B1-F861E3E528EA}"/>
                </a:ext>
              </a:extLst>
            </p:cNvPr>
            <p:cNvCxnSpPr>
              <a:cxnSpLocks/>
            </p:cNvCxnSpPr>
            <p:nvPr/>
          </p:nvCxnSpPr>
          <p:spPr>
            <a:xfrm>
              <a:off x="5689599" y="275932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AF783AD-AF64-E7CA-0F1B-672992CC8464}"/>
              </a:ext>
            </a:extLst>
          </p:cNvPr>
          <p:cNvGrpSpPr/>
          <p:nvPr/>
        </p:nvGrpSpPr>
        <p:grpSpPr>
          <a:xfrm>
            <a:off x="5548341" y="3010224"/>
            <a:ext cx="1095318" cy="677572"/>
            <a:chOff x="5548341" y="3181734"/>
            <a:chExt cx="1095318" cy="677572"/>
          </a:xfrm>
        </p:grpSpPr>
        <p:sp>
          <p:nvSpPr>
            <p:cNvPr id="5" name="Rectangle 4">
              <a:extLst>
                <a:ext uri="{FF2B5EF4-FFF2-40B4-BE49-F238E27FC236}">
                  <a16:creationId xmlns:a16="http://schemas.microsoft.com/office/drawing/2014/main" id="{31543B09-8D41-6080-77C0-9B29A7ABFDCD}"/>
                </a:ext>
              </a:extLst>
            </p:cNvPr>
            <p:cNvSpPr/>
            <p:nvPr/>
          </p:nvSpPr>
          <p:spPr>
            <a:xfrm>
              <a:off x="5548341" y="3181734"/>
              <a:ext cx="1093797" cy="677572"/>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8818CBBF-F004-6D55-5169-A5625FCCB6A8}"/>
                </a:ext>
              </a:extLst>
            </p:cNvPr>
            <p:cNvCxnSpPr>
              <a:cxnSpLocks/>
            </p:cNvCxnSpPr>
            <p:nvPr/>
          </p:nvCxnSpPr>
          <p:spPr>
            <a:xfrm>
              <a:off x="5688839" y="3370662"/>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67B6635-BC16-1742-9231-C6AB8E7229D1}"/>
                </a:ext>
              </a:extLst>
            </p:cNvPr>
            <p:cNvCxnSpPr>
              <a:cxnSpLocks/>
            </p:cNvCxnSpPr>
            <p:nvPr/>
          </p:nvCxnSpPr>
          <p:spPr>
            <a:xfrm>
              <a:off x="5688839" y="3699033"/>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78C5A85-0960-4DE7-D8ED-39102F823A21}"/>
                </a:ext>
              </a:extLst>
            </p:cNvPr>
            <p:cNvCxnSpPr>
              <a:cxnSpLocks/>
            </p:cNvCxnSpPr>
            <p:nvPr/>
          </p:nvCxnSpPr>
          <p:spPr>
            <a:xfrm>
              <a:off x="5688839" y="3534847"/>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4" name="Graphic 13" descr="Flask outline">
              <a:extLst>
                <a:ext uri="{FF2B5EF4-FFF2-40B4-BE49-F238E27FC236}">
                  <a16:creationId xmlns:a16="http://schemas.microsoft.com/office/drawing/2014/main" id="{4F735AD4-00CE-6EEE-CA51-07BEF1CDE5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1967" y="3216962"/>
              <a:ext cx="611692" cy="611692"/>
            </a:xfrm>
            <a:prstGeom prst="rect">
              <a:avLst/>
            </a:prstGeom>
          </p:spPr>
        </p:pic>
      </p:grpSp>
      <p:pic>
        <p:nvPicPr>
          <p:cNvPr id="15" name="Graphic 14" descr="Web design outline">
            <a:extLst>
              <a:ext uri="{FF2B5EF4-FFF2-40B4-BE49-F238E27FC236}">
                <a16:creationId xmlns:a16="http://schemas.microsoft.com/office/drawing/2014/main" id="{6A22C4A9-BD3D-65E1-F08E-67CDDDBD0F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33060" y="3527613"/>
            <a:ext cx="1325880" cy="1325880"/>
          </a:xfrm>
          <a:prstGeom prst="rect">
            <a:avLst/>
          </a:prstGeom>
        </p:spPr>
      </p:pic>
      <p:grpSp>
        <p:nvGrpSpPr>
          <p:cNvPr id="16" name="Group 15">
            <a:extLst>
              <a:ext uri="{FF2B5EF4-FFF2-40B4-BE49-F238E27FC236}">
                <a16:creationId xmlns:a16="http://schemas.microsoft.com/office/drawing/2014/main" id="{2FDEE4A9-B197-DE02-7F22-7E4C1B7FB18E}"/>
              </a:ext>
            </a:extLst>
          </p:cNvPr>
          <p:cNvGrpSpPr/>
          <p:nvPr/>
        </p:nvGrpSpPr>
        <p:grpSpPr>
          <a:xfrm>
            <a:off x="5549101" y="4706471"/>
            <a:ext cx="1093797" cy="654909"/>
            <a:chOff x="3657497" y="4397189"/>
            <a:chExt cx="1093797" cy="654909"/>
          </a:xfrm>
        </p:grpSpPr>
        <p:sp>
          <p:nvSpPr>
            <p:cNvPr id="17" name="Rectangle 16">
              <a:extLst>
                <a:ext uri="{FF2B5EF4-FFF2-40B4-BE49-F238E27FC236}">
                  <a16:creationId xmlns:a16="http://schemas.microsoft.com/office/drawing/2014/main" id="{E912A762-5DEB-5E33-7696-4B69AEBD2AED}"/>
                </a:ext>
              </a:extLst>
            </p:cNvPr>
            <p:cNvSpPr/>
            <p:nvPr/>
          </p:nvSpPr>
          <p:spPr>
            <a:xfrm>
              <a:off x="3657497" y="4397189"/>
              <a:ext cx="1093797" cy="654909"/>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02E5227-D906-E7B8-F771-B0D2A449256B}"/>
                </a:ext>
              </a:extLst>
            </p:cNvPr>
            <p:cNvGrpSpPr/>
            <p:nvPr/>
          </p:nvGrpSpPr>
          <p:grpSpPr>
            <a:xfrm>
              <a:off x="3797995" y="4560457"/>
              <a:ext cx="812800" cy="328372"/>
              <a:chOff x="3797995" y="4576579"/>
              <a:chExt cx="812800" cy="328372"/>
            </a:xfrm>
          </p:grpSpPr>
          <p:cxnSp>
            <p:nvCxnSpPr>
              <p:cNvPr id="19" name="Straight Connector 18">
                <a:extLst>
                  <a:ext uri="{FF2B5EF4-FFF2-40B4-BE49-F238E27FC236}">
                    <a16:creationId xmlns:a16="http://schemas.microsoft.com/office/drawing/2014/main" id="{855FABF0-58DA-9E38-FFAB-7BB3CA58EE40}"/>
                  </a:ext>
                </a:extLst>
              </p:cNvPr>
              <p:cNvCxnSpPr>
                <a:cxnSpLocks/>
              </p:cNvCxnSpPr>
              <p:nvPr/>
            </p:nvCxnSpPr>
            <p:spPr>
              <a:xfrm>
                <a:off x="3797995" y="4576579"/>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B24CD4B-5888-1FF2-4448-6ADFFDFC5AC7}"/>
                  </a:ext>
                </a:extLst>
              </p:cNvPr>
              <p:cNvCxnSpPr>
                <a:cxnSpLocks/>
              </p:cNvCxnSpPr>
              <p:nvPr/>
            </p:nvCxnSpPr>
            <p:spPr>
              <a:xfrm>
                <a:off x="3797995" y="474076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7B6DC94-DC14-5B85-50E7-E62CB3EB44F2}"/>
                  </a:ext>
                </a:extLst>
              </p:cNvPr>
              <p:cNvCxnSpPr>
                <a:cxnSpLocks/>
              </p:cNvCxnSpPr>
              <p:nvPr/>
            </p:nvCxnSpPr>
            <p:spPr>
              <a:xfrm>
                <a:off x="3797995" y="490495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2" name="Oval 21">
            <a:extLst>
              <a:ext uri="{FF2B5EF4-FFF2-40B4-BE49-F238E27FC236}">
                <a16:creationId xmlns:a16="http://schemas.microsoft.com/office/drawing/2014/main" id="{9EA88B1C-3CEB-741A-7E10-5930BE21B095}"/>
              </a:ext>
            </a:extLst>
          </p:cNvPr>
          <p:cNvSpPr>
            <a:spLocks noChangeAspect="1"/>
          </p:cNvSpPr>
          <p:nvPr/>
        </p:nvSpPr>
        <p:spPr>
          <a:xfrm>
            <a:off x="6004560" y="5432613"/>
            <a:ext cx="182880" cy="182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35725"/>
      </p:ext>
    </p:extLst>
  </p:cSld>
  <p:clrMapOvr>
    <a:masterClrMapping/>
  </p:clrMapOvr>
  <mc:AlternateContent xmlns:mc="http://schemas.openxmlformats.org/markup-compatibility/2006">
    <mc:Choice xmlns:p159="http://schemas.microsoft.com/office/powerpoint/2015/09/main" Requires="p159">
      <p:transition spd="med" advTm="50">
        <p159:morph option="byObject"/>
      </p:transition>
    </mc:Choice>
    <mc:Fallback>
      <p:transition spd="med" advTm="5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1950E-8F96-290A-C4A5-B3C2E914EF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91500-EE9F-BB00-343C-D5002DB1162B}"/>
              </a:ext>
            </a:extLst>
          </p:cNvPr>
          <p:cNvSpPr>
            <a:spLocks noGrp="1"/>
          </p:cNvSpPr>
          <p:nvPr>
            <p:ph type="title"/>
          </p:nvPr>
        </p:nvSpPr>
        <p:spPr>
          <a:xfrm>
            <a:off x="838200" y="243205"/>
            <a:ext cx="2510118" cy="899795"/>
          </a:xfrm>
        </p:spPr>
        <p:txBody>
          <a:bodyPr/>
          <a:lstStyle/>
          <a:p>
            <a:r>
              <a:rPr lang="en-US" dirty="0"/>
              <a:t>Chatbots</a:t>
            </a:r>
          </a:p>
        </p:txBody>
      </p:sp>
      <p:pic>
        <p:nvPicPr>
          <p:cNvPr id="7" name="!!Bot1" descr="Robot outline">
            <a:extLst>
              <a:ext uri="{FF2B5EF4-FFF2-40B4-BE49-F238E27FC236}">
                <a16:creationId xmlns:a16="http://schemas.microsoft.com/office/drawing/2014/main" id="{4286762C-A4C3-FD65-349D-76000FA9EA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8488" y="1925290"/>
            <a:ext cx="1645920" cy="1645920"/>
          </a:xfrm>
          <a:prstGeom prst="rect">
            <a:avLst/>
          </a:prstGeom>
        </p:spPr>
      </p:pic>
      <p:pic>
        <p:nvPicPr>
          <p:cNvPr id="4" name="Graphic 3" descr="Chat bubble outline">
            <a:extLst>
              <a:ext uri="{FF2B5EF4-FFF2-40B4-BE49-F238E27FC236}">
                <a16:creationId xmlns:a16="http://schemas.microsoft.com/office/drawing/2014/main" id="{CC2F137A-373F-8EF2-B163-994844A5FE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086" y="1532963"/>
            <a:ext cx="914400" cy="914400"/>
          </a:xfrm>
          <a:prstGeom prst="rect">
            <a:avLst/>
          </a:prstGeom>
        </p:spPr>
      </p:pic>
      <p:pic>
        <p:nvPicPr>
          <p:cNvPr id="30" name="!!Scientist1" descr="Scientist female outline">
            <a:extLst>
              <a:ext uri="{FF2B5EF4-FFF2-40B4-BE49-F238E27FC236}">
                <a16:creationId xmlns:a16="http://schemas.microsoft.com/office/drawing/2014/main" id="{0EDF0EDD-78E8-64F9-E940-1FCEF17DBD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72640" y="1920240"/>
            <a:ext cx="1645920" cy="1645920"/>
          </a:xfrm>
          <a:prstGeom prst="rect">
            <a:avLst/>
          </a:prstGeom>
        </p:spPr>
      </p:pic>
      <p:grpSp>
        <p:nvGrpSpPr>
          <p:cNvPr id="10" name="Group 9">
            <a:extLst>
              <a:ext uri="{FF2B5EF4-FFF2-40B4-BE49-F238E27FC236}">
                <a16:creationId xmlns:a16="http://schemas.microsoft.com/office/drawing/2014/main" id="{3A8857B5-9721-113F-F295-E5D909D4B8FB}"/>
              </a:ext>
            </a:extLst>
          </p:cNvPr>
          <p:cNvGrpSpPr/>
          <p:nvPr/>
        </p:nvGrpSpPr>
        <p:grpSpPr>
          <a:xfrm>
            <a:off x="5549101" y="2439542"/>
            <a:ext cx="1093797" cy="475373"/>
            <a:chOff x="5549101" y="2439542"/>
            <a:chExt cx="1093797" cy="475373"/>
          </a:xfrm>
        </p:grpSpPr>
        <p:sp>
          <p:nvSpPr>
            <p:cNvPr id="11" name="Rectangle 10">
              <a:extLst>
                <a:ext uri="{FF2B5EF4-FFF2-40B4-BE49-F238E27FC236}">
                  <a16:creationId xmlns:a16="http://schemas.microsoft.com/office/drawing/2014/main" id="{410C58BC-6501-ECE7-6C77-A204116A4C5F}"/>
                </a:ext>
              </a:extLst>
            </p:cNvPr>
            <p:cNvSpPr/>
            <p:nvPr/>
          </p:nvSpPr>
          <p:spPr>
            <a:xfrm>
              <a:off x="5549101" y="2439542"/>
              <a:ext cx="1093797" cy="47537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80D938D-A34B-C1DB-D4D4-FA9F6299BC4A}"/>
                </a:ext>
              </a:extLst>
            </p:cNvPr>
            <p:cNvCxnSpPr>
              <a:cxnSpLocks/>
            </p:cNvCxnSpPr>
            <p:nvPr/>
          </p:nvCxnSpPr>
          <p:spPr>
            <a:xfrm>
              <a:off x="5689599" y="259513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8C91E10-E80C-6517-338C-528FD8761AC0}"/>
                </a:ext>
              </a:extLst>
            </p:cNvPr>
            <p:cNvCxnSpPr>
              <a:cxnSpLocks/>
            </p:cNvCxnSpPr>
            <p:nvPr/>
          </p:nvCxnSpPr>
          <p:spPr>
            <a:xfrm>
              <a:off x="5689599" y="275932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BDE70EC3-C446-EC64-F739-7082C5E68E98}"/>
              </a:ext>
            </a:extLst>
          </p:cNvPr>
          <p:cNvGrpSpPr/>
          <p:nvPr/>
        </p:nvGrpSpPr>
        <p:grpSpPr>
          <a:xfrm>
            <a:off x="5548341" y="3010224"/>
            <a:ext cx="1095318" cy="677572"/>
            <a:chOff x="5548341" y="3181734"/>
            <a:chExt cx="1095318" cy="677572"/>
          </a:xfrm>
        </p:grpSpPr>
        <p:sp>
          <p:nvSpPr>
            <p:cNvPr id="5" name="Rectangle 4">
              <a:extLst>
                <a:ext uri="{FF2B5EF4-FFF2-40B4-BE49-F238E27FC236}">
                  <a16:creationId xmlns:a16="http://schemas.microsoft.com/office/drawing/2014/main" id="{47612C52-45C8-063A-DA04-2D9C0AA08843}"/>
                </a:ext>
              </a:extLst>
            </p:cNvPr>
            <p:cNvSpPr/>
            <p:nvPr/>
          </p:nvSpPr>
          <p:spPr>
            <a:xfrm>
              <a:off x="5548341" y="3181734"/>
              <a:ext cx="1093797" cy="677572"/>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5984F194-092A-A5B2-F0A8-A7A06248D01C}"/>
                </a:ext>
              </a:extLst>
            </p:cNvPr>
            <p:cNvCxnSpPr>
              <a:cxnSpLocks/>
            </p:cNvCxnSpPr>
            <p:nvPr/>
          </p:nvCxnSpPr>
          <p:spPr>
            <a:xfrm>
              <a:off x="5688839" y="3370662"/>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4FA5BEF-C9A2-BD5F-1270-46DB3E28C560}"/>
                </a:ext>
              </a:extLst>
            </p:cNvPr>
            <p:cNvCxnSpPr>
              <a:cxnSpLocks/>
            </p:cNvCxnSpPr>
            <p:nvPr/>
          </p:nvCxnSpPr>
          <p:spPr>
            <a:xfrm>
              <a:off x="5688839" y="3699033"/>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9A4ECFD-30A7-A34E-608B-A3C90FC98E73}"/>
                </a:ext>
              </a:extLst>
            </p:cNvPr>
            <p:cNvCxnSpPr>
              <a:cxnSpLocks/>
            </p:cNvCxnSpPr>
            <p:nvPr/>
          </p:nvCxnSpPr>
          <p:spPr>
            <a:xfrm>
              <a:off x="5688839" y="3534847"/>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4" name="Graphic 13" descr="Flask outline">
              <a:extLst>
                <a:ext uri="{FF2B5EF4-FFF2-40B4-BE49-F238E27FC236}">
                  <a16:creationId xmlns:a16="http://schemas.microsoft.com/office/drawing/2014/main" id="{1F86085F-813A-4B89-66F7-EF1F35FE7D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1967" y="3216962"/>
              <a:ext cx="611692" cy="611692"/>
            </a:xfrm>
            <a:prstGeom prst="rect">
              <a:avLst/>
            </a:prstGeom>
          </p:spPr>
        </p:pic>
      </p:grpSp>
      <p:pic>
        <p:nvPicPr>
          <p:cNvPr id="15" name="Graphic 14" descr="Web design outline">
            <a:extLst>
              <a:ext uri="{FF2B5EF4-FFF2-40B4-BE49-F238E27FC236}">
                <a16:creationId xmlns:a16="http://schemas.microsoft.com/office/drawing/2014/main" id="{B74A6964-067C-6D33-0B4E-668D03340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33060" y="3527613"/>
            <a:ext cx="1325880" cy="1325880"/>
          </a:xfrm>
          <a:prstGeom prst="rect">
            <a:avLst/>
          </a:prstGeom>
        </p:spPr>
      </p:pic>
      <p:grpSp>
        <p:nvGrpSpPr>
          <p:cNvPr id="16" name="Group 15">
            <a:extLst>
              <a:ext uri="{FF2B5EF4-FFF2-40B4-BE49-F238E27FC236}">
                <a16:creationId xmlns:a16="http://schemas.microsoft.com/office/drawing/2014/main" id="{0E4A771B-375E-71A5-D0D7-126454373298}"/>
              </a:ext>
            </a:extLst>
          </p:cNvPr>
          <p:cNvGrpSpPr/>
          <p:nvPr/>
        </p:nvGrpSpPr>
        <p:grpSpPr>
          <a:xfrm>
            <a:off x="5549101" y="4706471"/>
            <a:ext cx="1093797" cy="654909"/>
            <a:chOff x="3657497" y="4397189"/>
            <a:chExt cx="1093797" cy="654909"/>
          </a:xfrm>
        </p:grpSpPr>
        <p:sp>
          <p:nvSpPr>
            <p:cNvPr id="17" name="Rectangle 16">
              <a:extLst>
                <a:ext uri="{FF2B5EF4-FFF2-40B4-BE49-F238E27FC236}">
                  <a16:creationId xmlns:a16="http://schemas.microsoft.com/office/drawing/2014/main" id="{727D7009-9F40-9CED-DD92-9515F163CC1D}"/>
                </a:ext>
              </a:extLst>
            </p:cNvPr>
            <p:cNvSpPr/>
            <p:nvPr/>
          </p:nvSpPr>
          <p:spPr>
            <a:xfrm>
              <a:off x="3657497" y="4397189"/>
              <a:ext cx="1093797" cy="654909"/>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EF3FDC7-3FDF-D7A6-7912-6A67D578B0D4}"/>
                </a:ext>
              </a:extLst>
            </p:cNvPr>
            <p:cNvGrpSpPr/>
            <p:nvPr/>
          </p:nvGrpSpPr>
          <p:grpSpPr>
            <a:xfrm>
              <a:off x="3797995" y="4560457"/>
              <a:ext cx="812800" cy="328372"/>
              <a:chOff x="3797995" y="4576579"/>
              <a:chExt cx="812800" cy="328372"/>
            </a:xfrm>
          </p:grpSpPr>
          <p:cxnSp>
            <p:nvCxnSpPr>
              <p:cNvPr id="19" name="Straight Connector 18">
                <a:extLst>
                  <a:ext uri="{FF2B5EF4-FFF2-40B4-BE49-F238E27FC236}">
                    <a16:creationId xmlns:a16="http://schemas.microsoft.com/office/drawing/2014/main" id="{F2F4B0D5-6955-62E0-B77A-2FB41EB0FAA3}"/>
                  </a:ext>
                </a:extLst>
              </p:cNvPr>
              <p:cNvCxnSpPr>
                <a:cxnSpLocks/>
              </p:cNvCxnSpPr>
              <p:nvPr/>
            </p:nvCxnSpPr>
            <p:spPr>
              <a:xfrm>
                <a:off x="3797995" y="4576579"/>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22C7736E-9F1C-23B2-DEAC-5F9CBD9FBF76}"/>
                  </a:ext>
                </a:extLst>
              </p:cNvPr>
              <p:cNvCxnSpPr>
                <a:cxnSpLocks/>
              </p:cNvCxnSpPr>
              <p:nvPr/>
            </p:nvCxnSpPr>
            <p:spPr>
              <a:xfrm>
                <a:off x="3797995" y="474076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AFF1AEF-6118-8CE2-4D18-22D7FF3F5F1C}"/>
                  </a:ext>
                </a:extLst>
              </p:cNvPr>
              <p:cNvCxnSpPr>
                <a:cxnSpLocks/>
              </p:cNvCxnSpPr>
              <p:nvPr/>
            </p:nvCxnSpPr>
            <p:spPr>
              <a:xfrm>
                <a:off x="3797995" y="490495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2" name="Oval 21">
            <a:extLst>
              <a:ext uri="{FF2B5EF4-FFF2-40B4-BE49-F238E27FC236}">
                <a16:creationId xmlns:a16="http://schemas.microsoft.com/office/drawing/2014/main" id="{71B941B7-7380-E9FA-746A-16317776B098}"/>
              </a:ext>
            </a:extLst>
          </p:cNvPr>
          <p:cNvSpPr>
            <a:spLocks noChangeAspect="1"/>
          </p:cNvSpPr>
          <p:nvPr/>
        </p:nvSpPr>
        <p:spPr>
          <a:xfrm>
            <a:off x="6004560" y="5432613"/>
            <a:ext cx="182880" cy="182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E893302-0746-05EF-AE6B-DFF320D7597B}"/>
              </a:ext>
            </a:extLst>
          </p:cNvPr>
          <p:cNvSpPr>
            <a:spLocks noChangeAspect="1"/>
          </p:cNvSpPr>
          <p:nvPr/>
        </p:nvSpPr>
        <p:spPr>
          <a:xfrm>
            <a:off x="6004560" y="5652248"/>
            <a:ext cx="182880" cy="182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1548342"/>
      </p:ext>
    </p:extLst>
  </p:cSld>
  <p:clrMapOvr>
    <a:masterClrMapping/>
  </p:clrMapOvr>
  <mc:AlternateContent xmlns:mc="http://schemas.openxmlformats.org/markup-compatibility/2006">
    <mc:Choice xmlns:p159="http://schemas.microsoft.com/office/powerpoint/2015/09/main" Requires="p159">
      <p:transition spd="med" advTm="50">
        <p159:morph option="byObject"/>
      </p:transition>
    </mc:Choice>
    <mc:Fallback>
      <p:transition spd="med" advTm="5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46400-B9DA-505A-3754-531C3A8920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4838C6-A680-45E7-5076-57A42EC88710}"/>
              </a:ext>
            </a:extLst>
          </p:cNvPr>
          <p:cNvSpPr>
            <a:spLocks noGrp="1"/>
          </p:cNvSpPr>
          <p:nvPr>
            <p:ph type="title"/>
          </p:nvPr>
        </p:nvSpPr>
        <p:spPr>
          <a:xfrm>
            <a:off x="838200" y="243205"/>
            <a:ext cx="2510118" cy="899795"/>
          </a:xfrm>
        </p:spPr>
        <p:txBody>
          <a:bodyPr/>
          <a:lstStyle/>
          <a:p>
            <a:r>
              <a:rPr lang="en-US" dirty="0"/>
              <a:t>Chatbots</a:t>
            </a:r>
          </a:p>
        </p:txBody>
      </p:sp>
      <p:pic>
        <p:nvPicPr>
          <p:cNvPr id="7" name="!!Bot1" descr="Robot outline">
            <a:extLst>
              <a:ext uri="{FF2B5EF4-FFF2-40B4-BE49-F238E27FC236}">
                <a16:creationId xmlns:a16="http://schemas.microsoft.com/office/drawing/2014/main" id="{5A7F1B6F-B8BF-0207-6162-83D2EF8902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78488" y="1925290"/>
            <a:ext cx="1645920" cy="1645920"/>
          </a:xfrm>
          <a:prstGeom prst="rect">
            <a:avLst/>
          </a:prstGeom>
        </p:spPr>
      </p:pic>
      <p:pic>
        <p:nvPicPr>
          <p:cNvPr id="4" name="Graphic 3" descr="Chat bubble outline">
            <a:extLst>
              <a:ext uri="{FF2B5EF4-FFF2-40B4-BE49-F238E27FC236}">
                <a16:creationId xmlns:a16="http://schemas.microsoft.com/office/drawing/2014/main" id="{6D621C29-2730-CD0B-D898-092F70519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34086" y="1532963"/>
            <a:ext cx="914400" cy="914400"/>
          </a:xfrm>
          <a:prstGeom prst="rect">
            <a:avLst/>
          </a:prstGeom>
        </p:spPr>
      </p:pic>
      <p:pic>
        <p:nvPicPr>
          <p:cNvPr id="30" name="!!Scientist1" descr="Scientist female outline">
            <a:extLst>
              <a:ext uri="{FF2B5EF4-FFF2-40B4-BE49-F238E27FC236}">
                <a16:creationId xmlns:a16="http://schemas.microsoft.com/office/drawing/2014/main" id="{16A41B8A-9423-14AA-E764-0978F325FA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72640" y="1920240"/>
            <a:ext cx="1645920" cy="1645920"/>
          </a:xfrm>
          <a:prstGeom prst="rect">
            <a:avLst/>
          </a:prstGeom>
        </p:spPr>
      </p:pic>
      <p:grpSp>
        <p:nvGrpSpPr>
          <p:cNvPr id="10" name="Group 9">
            <a:extLst>
              <a:ext uri="{FF2B5EF4-FFF2-40B4-BE49-F238E27FC236}">
                <a16:creationId xmlns:a16="http://schemas.microsoft.com/office/drawing/2014/main" id="{2C0AD868-7F69-6708-90CE-710C9F911457}"/>
              </a:ext>
            </a:extLst>
          </p:cNvPr>
          <p:cNvGrpSpPr/>
          <p:nvPr/>
        </p:nvGrpSpPr>
        <p:grpSpPr>
          <a:xfrm>
            <a:off x="5549101" y="2439542"/>
            <a:ext cx="1093797" cy="475373"/>
            <a:chOff x="5549101" y="2439542"/>
            <a:chExt cx="1093797" cy="475373"/>
          </a:xfrm>
        </p:grpSpPr>
        <p:sp>
          <p:nvSpPr>
            <p:cNvPr id="11" name="Rectangle 10">
              <a:extLst>
                <a:ext uri="{FF2B5EF4-FFF2-40B4-BE49-F238E27FC236}">
                  <a16:creationId xmlns:a16="http://schemas.microsoft.com/office/drawing/2014/main" id="{681A4AAA-9A74-C8E6-198D-2DDA9F949B3B}"/>
                </a:ext>
              </a:extLst>
            </p:cNvPr>
            <p:cNvSpPr/>
            <p:nvPr/>
          </p:nvSpPr>
          <p:spPr>
            <a:xfrm>
              <a:off x="5549101" y="2439542"/>
              <a:ext cx="1093797" cy="475373"/>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B5E613B-A054-3DC1-6AD5-B6C4DCE22FBA}"/>
                </a:ext>
              </a:extLst>
            </p:cNvPr>
            <p:cNvCxnSpPr>
              <a:cxnSpLocks/>
            </p:cNvCxnSpPr>
            <p:nvPr/>
          </p:nvCxnSpPr>
          <p:spPr>
            <a:xfrm>
              <a:off x="5689599" y="259513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03B8AB-DEB2-CC6F-5AAD-F3E09A2622F2}"/>
                </a:ext>
              </a:extLst>
            </p:cNvPr>
            <p:cNvCxnSpPr>
              <a:cxnSpLocks/>
            </p:cNvCxnSpPr>
            <p:nvPr/>
          </p:nvCxnSpPr>
          <p:spPr>
            <a:xfrm>
              <a:off x="5689599" y="275932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AEA6463E-B40A-4F1E-463B-484B317B99C0}"/>
              </a:ext>
            </a:extLst>
          </p:cNvPr>
          <p:cNvGrpSpPr/>
          <p:nvPr/>
        </p:nvGrpSpPr>
        <p:grpSpPr>
          <a:xfrm>
            <a:off x="5548341" y="3010224"/>
            <a:ext cx="1095318" cy="677572"/>
            <a:chOff x="5548341" y="3181734"/>
            <a:chExt cx="1095318" cy="677572"/>
          </a:xfrm>
        </p:grpSpPr>
        <p:sp>
          <p:nvSpPr>
            <p:cNvPr id="5" name="Rectangle 4">
              <a:extLst>
                <a:ext uri="{FF2B5EF4-FFF2-40B4-BE49-F238E27FC236}">
                  <a16:creationId xmlns:a16="http://schemas.microsoft.com/office/drawing/2014/main" id="{84DD9034-9DC2-3A1C-5385-035FA46E4E27}"/>
                </a:ext>
              </a:extLst>
            </p:cNvPr>
            <p:cNvSpPr/>
            <p:nvPr/>
          </p:nvSpPr>
          <p:spPr>
            <a:xfrm>
              <a:off x="5548341" y="3181734"/>
              <a:ext cx="1093797" cy="677572"/>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2116BA-6FD7-F730-1B96-74E1DBF98FE3}"/>
                </a:ext>
              </a:extLst>
            </p:cNvPr>
            <p:cNvCxnSpPr>
              <a:cxnSpLocks/>
            </p:cNvCxnSpPr>
            <p:nvPr/>
          </p:nvCxnSpPr>
          <p:spPr>
            <a:xfrm>
              <a:off x="5688839" y="3370662"/>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78D0837-A66B-D7CD-C52C-32BA4C5BCEED}"/>
                </a:ext>
              </a:extLst>
            </p:cNvPr>
            <p:cNvCxnSpPr>
              <a:cxnSpLocks/>
            </p:cNvCxnSpPr>
            <p:nvPr/>
          </p:nvCxnSpPr>
          <p:spPr>
            <a:xfrm>
              <a:off x="5688839" y="3699033"/>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D180E487-6715-8DA5-91BC-DE8ED802941A}"/>
                </a:ext>
              </a:extLst>
            </p:cNvPr>
            <p:cNvCxnSpPr>
              <a:cxnSpLocks/>
            </p:cNvCxnSpPr>
            <p:nvPr/>
          </p:nvCxnSpPr>
          <p:spPr>
            <a:xfrm>
              <a:off x="5688839" y="3534847"/>
              <a:ext cx="36227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4" name="Graphic 13" descr="Flask outline">
              <a:extLst>
                <a:ext uri="{FF2B5EF4-FFF2-40B4-BE49-F238E27FC236}">
                  <a16:creationId xmlns:a16="http://schemas.microsoft.com/office/drawing/2014/main" id="{240D791C-48C6-37D0-688D-2664EBA1BA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1967" y="3216962"/>
              <a:ext cx="611692" cy="611692"/>
            </a:xfrm>
            <a:prstGeom prst="rect">
              <a:avLst/>
            </a:prstGeom>
          </p:spPr>
        </p:pic>
      </p:grpSp>
      <p:pic>
        <p:nvPicPr>
          <p:cNvPr id="15" name="Graphic 14" descr="Web design outline">
            <a:extLst>
              <a:ext uri="{FF2B5EF4-FFF2-40B4-BE49-F238E27FC236}">
                <a16:creationId xmlns:a16="http://schemas.microsoft.com/office/drawing/2014/main" id="{C52FABAC-32FB-FBF4-4EC8-1D48B1E823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33060" y="3527613"/>
            <a:ext cx="1325880" cy="1325880"/>
          </a:xfrm>
          <a:prstGeom prst="rect">
            <a:avLst/>
          </a:prstGeom>
        </p:spPr>
      </p:pic>
      <p:grpSp>
        <p:nvGrpSpPr>
          <p:cNvPr id="16" name="Group 15">
            <a:extLst>
              <a:ext uri="{FF2B5EF4-FFF2-40B4-BE49-F238E27FC236}">
                <a16:creationId xmlns:a16="http://schemas.microsoft.com/office/drawing/2014/main" id="{AF68CF4F-941F-81F6-F2E3-58672C1CBD80}"/>
              </a:ext>
            </a:extLst>
          </p:cNvPr>
          <p:cNvGrpSpPr/>
          <p:nvPr/>
        </p:nvGrpSpPr>
        <p:grpSpPr>
          <a:xfrm>
            <a:off x="5549101" y="4706471"/>
            <a:ext cx="1093797" cy="654909"/>
            <a:chOff x="3657497" y="4397189"/>
            <a:chExt cx="1093797" cy="654909"/>
          </a:xfrm>
        </p:grpSpPr>
        <p:sp>
          <p:nvSpPr>
            <p:cNvPr id="17" name="Rectangle 16">
              <a:extLst>
                <a:ext uri="{FF2B5EF4-FFF2-40B4-BE49-F238E27FC236}">
                  <a16:creationId xmlns:a16="http://schemas.microsoft.com/office/drawing/2014/main" id="{E618D94B-8C83-1B51-B418-ADED8FE75E37}"/>
                </a:ext>
              </a:extLst>
            </p:cNvPr>
            <p:cNvSpPr/>
            <p:nvPr/>
          </p:nvSpPr>
          <p:spPr>
            <a:xfrm>
              <a:off x="3657497" y="4397189"/>
              <a:ext cx="1093797" cy="654909"/>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51053EA-DD71-DB43-B537-4F12BA8B7488}"/>
                </a:ext>
              </a:extLst>
            </p:cNvPr>
            <p:cNvGrpSpPr/>
            <p:nvPr/>
          </p:nvGrpSpPr>
          <p:grpSpPr>
            <a:xfrm>
              <a:off x="3797995" y="4560457"/>
              <a:ext cx="812800" cy="328372"/>
              <a:chOff x="3797995" y="4576579"/>
              <a:chExt cx="812800" cy="328372"/>
            </a:xfrm>
          </p:grpSpPr>
          <p:cxnSp>
            <p:nvCxnSpPr>
              <p:cNvPr id="19" name="Straight Connector 18">
                <a:extLst>
                  <a:ext uri="{FF2B5EF4-FFF2-40B4-BE49-F238E27FC236}">
                    <a16:creationId xmlns:a16="http://schemas.microsoft.com/office/drawing/2014/main" id="{C96C7FE5-CA60-B51B-C07B-775DC4A24766}"/>
                  </a:ext>
                </a:extLst>
              </p:cNvPr>
              <p:cNvCxnSpPr>
                <a:cxnSpLocks/>
              </p:cNvCxnSpPr>
              <p:nvPr/>
            </p:nvCxnSpPr>
            <p:spPr>
              <a:xfrm>
                <a:off x="3797995" y="4576579"/>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4787E0F-428A-85D0-519B-A7563A0D2997}"/>
                  </a:ext>
                </a:extLst>
              </p:cNvPr>
              <p:cNvCxnSpPr>
                <a:cxnSpLocks/>
              </p:cNvCxnSpPr>
              <p:nvPr/>
            </p:nvCxnSpPr>
            <p:spPr>
              <a:xfrm>
                <a:off x="3797995" y="4740765"/>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051E9F3F-8C44-D57E-F225-77EB30F10986}"/>
                  </a:ext>
                </a:extLst>
              </p:cNvPr>
              <p:cNvCxnSpPr>
                <a:cxnSpLocks/>
              </p:cNvCxnSpPr>
              <p:nvPr/>
            </p:nvCxnSpPr>
            <p:spPr>
              <a:xfrm>
                <a:off x="3797995" y="4904951"/>
                <a:ext cx="812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22" name="Oval 21">
            <a:extLst>
              <a:ext uri="{FF2B5EF4-FFF2-40B4-BE49-F238E27FC236}">
                <a16:creationId xmlns:a16="http://schemas.microsoft.com/office/drawing/2014/main" id="{1C61CBBB-273F-5D6B-25CB-67B93E3390CD}"/>
              </a:ext>
            </a:extLst>
          </p:cNvPr>
          <p:cNvSpPr>
            <a:spLocks noChangeAspect="1"/>
          </p:cNvSpPr>
          <p:nvPr/>
        </p:nvSpPr>
        <p:spPr>
          <a:xfrm>
            <a:off x="6004560" y="5432613"/>
            <a:ext cx="182880" cy="182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A126530-451C-5927-0D78-1A4B87F93679}"/>
              </a:ext>
            </a:extLst>
          </p:cNvPr>
          <p:cNvSpPr>
            <a:spLocks noChangeAspect="1"/>
          </p:cNvSpPr>
          <p:nvPr/>
        </p:nvSpPr>
        <p:spPr>
          <a:xfrm>
            <a:off x="6004560" y="5652248"/>
            <a:ext cx="182880" cy="182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BF80F13-25E7-D84F-EA06-484F2E149ED1}"/>
              </a:ext>
            </a:extLst>
          </p:cNvPr>
          <p:cNvSpPr>
            <a:spLocks noChangeAspect="1"/>
          </p:cNvSpPr>
          <p:nvPr/>
        </p:nvSpPr>
        <p:spPr>
          <a:xfrm>
            <a:off x="6004560" y="5885330"/>
            <a:ext cx="182880" cy="18288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477095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A249-75EA-9E5C-4BB0-F427462C53F3}"/>
              </a:ext>
            </a:extLst>
          </p:cNvPr>
          <p:cNvSpPr>
            <a:spLocks noGrp="1"/>
          </p:cNvSpPr>
          <p:nvPr>
            <p:ph type="title"/>
          </p:nvPr>
        </p:nvSpPr>
        <p:spPr/>
        <p:txBody>
          <a:bodyPr/>
          <a:lstStyle/>
          <a:p>
            <a:r>
              <a:rPr lang="en-US" dirty="0"/>
              <a:t>More Tasks</a:t>
            </a:r>
          </a:p>
        </p:txBody>
      </p:sp>
      <p:sp>
        <p:nvSpPr>
          <p:cNvPr id="3" name="Content Placeholder 2">
            <a:extLst>
              <a:ext uri="{FF2B5EF4-FFF2-40B4-BE49-F238E27FC236}">
                <a16:creationId xmlns:a16="http://schemas.microsoft.com/office/drawing/2014/main" id="{F65EC629-A0FC-3D5D-D406-815AB3DEF18F}"/>
              </a:ext>
            </a:extLst>
          </p:cNvPr>
          <p:cNvSpPr>
            <a:spLocks noGrp="1"/>
          </p:cNvSpPr>
          <p:nvPr>
            <p:ph idx="1"/>
          </p:nvPr>
        </p:nvSpPr>
        <p:spPr/>
        <p:txBody>
          <a:bodyPr/>
          <a:lstStyle/>
          <a:p>
            <a:pPr marL="0" indent="0">
              <a:buNone/>
            </a:pPr>
            <a:r>
              <a:rPr lang="en-US" dirty="0"/>
              <a:t>Hugging Face has a great site listing many types of general tasks. You can access it at </a:t>
            </a:r>
            <a:r>
              <a:rPr lang="en-US" dirty="0">
                <a:hlinkClick r:id="rId2"/>
              </a:rPr>
              <a:t>https://huggingface.co/tasks</a:t>
            </a:r>
            <a:r>
              <a:rPr lang="en-US" dirty="0"/>
              <a:t>.</a:t>
            </a:r>
          </a:p>
        </p:txBody>
      </p:sp>
    </p:spTree>
    <p:extLst>
      <p:ext uri="{BB962C8B-B14F-4D97-AF65-F5344CB8AC3E}">
        <p14:creationId xmlns:p14="http://schemas.microsoft.com/office/powerpoint/2010/main" val="3430728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9B06-983B-A8B9-4041-29EA1251E695}"/>
              </a:ext>
            </a:extLst>
          </p:cNvPr>
          <p:cNvSpPr>
            <a:spLocks noGrp="1"/>
          </p:cNvSpPr>
          <p:nvPr>
            <p:ph type="title"/>
          </p:nvPr>
        </p:nvSpPr>
        <p:spPr/>
        <p:txBody>
          <a:bodyPr/>
          <a:lstStyle/>
          <a:p>
            <a:r>
              <a:rPr lang="en-US"/>
              <a:t>Types of tasks</a:t>
            </a:r>
          </a:p>
        </p:txBody>
      </p:sp>
      <p:sp>
        <p:nvSpPr>
          <p:cNvPr id="3" name="Content Placeholder 2">
            <a:extLst>
              <a:ext uri="{FF2B5EF4-FFF2-40B4-BE49-F238E27FC236}">
                <a16:creationId xmlns:a16="http://schemas.microsoft.com/office/drawing/2014/main" id="{AB2AF466-BF7E-AAA7-2DA0-6A490F161850}"/>
              </a:ext>
            </a:extLst>
          </p:cNvPr>
          <p:cNvSpPr>
            <a:spLocks noGrp="1"/>
          </p:cNvSpPr>
          <p:nvPr>
            <p:ph idx="1"/>
          </p:nvPr>
        </p:nvSpPr>
        <p:spPr>
          <a:xfrm>
            <a:off x="838200" y="1473201"/>
            <a:ext cx="10515600" cy="936367"/>
          </a:xfrm>
        </p:spPr>
        <p:txBody>
          <a:bodyPr>
            <a:normAutofit/>
          </a:bodyPr>
          <a:lstStyle/>
          <a:p>
            <a:pPr marL="0" indent="0">
              <a:buNone/>
            </a:pPr>
            <a:r>
              <a:rPr lang="en-US"/>
              <a:t>For our purpose of choosing an LLM, we can broadly (very broadly), divide tasks in two:</a:t>
            </a:r>
          </a:p>
        </p:txBody>
      </p:sp>
      <p:sp>
        <p:nvSpPr>
          <p:cNvPr id="4" name="TextBox 3">
            <a:extLst>
              <a:ext uri="{FF2B5EF4-FFF2-40B4-BE49-F238E27FC236}">
                <a16:creationId xmlns:a16="http://schemas.microsoft.com/office/drawing/2014/main" id="{595BAEF5-912C-6A9A-79DC-82AB29BE036D}"/>
              </a:ext>
            </a:extLst>
          </p:cNvPr>
          <p:cNvSpPr txBox="1"/>
          <p:nvPr/>
        </p:nvSpPr>
        <p:spPr>
          <a:xfrm>
            <a:off x="6524369" y="2724668"/>
            <a:ext cx="5202194" cy="1938992"/>
          </a:xfrm>
          <a:prstGeom prst="rect">
            <a:avLst/>
          </a:prstGeom>
          <a:noFill/>
        </p:spPr>
        <p:txBody>
          <a:bodyPr wrap="square" rtlCol="0">
            <a:spAutoFit/>
          </a:bodyPr>
          <a:lstStyle/>
          <a:p>
            <a:pPr marL="285750" indent="-285750">
              <a:buFont typeface="Arial" panose="020B0604020202020204" pitchFamily="34" charset="0"/>
              <a:buChar char="•"/>
            </a:pPr>
            <a:r>
              <a:rPr lang="en-US" sz="2400"/>
              <a:t>Generating </a:t>
            </a:r>
            <a:r>
              <a:rPr lang="en-US" sz="2400" i="1"/>
              <a:t>new text</a:t>
            </a:r>
            <a:r>
              <a:rPr lang="en-US" sz="2400"/>
              <a:t>.</a:t>
            </a:r>
          </a:p>
          <a:p>
            <a:pPr marL="800100" lvl="1" indent="-342900">
              <a:buFont typeface="Courier New" panose="02070309020205020404" pitchFamily="49" charset="0"/>
              <a:buChar char="o"/>
            </a:pPr>
            <a:r>
              <a:rPr lang="en-US" sz="2400"/>
              <a:t>Summarization</a:t>
            </a:r>
          </a:p>
          <a:p>
            <a:pPr marL="800100" lvl="1" indent="-342900">
              <a:buFont typeface="Courier New" panose="02070309020205020404" pitchFamily="49" charset="0"/>
              <a:buChar char="o"/>
            </a:pPr>
            <a:r>
              <a:rPr lang="en-US" sz="2400"/>
              <a:t>Code Generation</a:t>
            </a:r>
          </a:p>
          <a:p>
            <a:pPr marL="800100" lvl="1" indent="-342900">
              <a:buFont typeface="Courier New" panose="02070309020205020404" pitchFamily="49" charset="0"/>
              <a:buChar char="o"/>
            </a:pPr>
            <a:r>
              <a:rPr lang="en-US" sz="2400"/>
              <a:t>Chatbots</a:t>
            </a:r>
          </a:p>
          <a:p>
            <a:pPr marL="800100" lvl="1" indent="-342900">
              <a:buFont typeface="Courier New" panose="02070309020205020404" pitchFamily="49" charset="0"/>
              <a:buChar char="o"/>
            </a:pPr>
            <a:r>
              <a:rPr lang="en-US" sz="2400"/>
              <a:t>etc.</a:t>
            </a:r>
          </a:p>
        </p:txBody>
      </p:sp>
      <p:sp>
        <p:nvSpPr>
          <p:cNvPr id="5" name="TextBox 4">
            <a:extLst>
              <a:ext uri="{FF2B5EF4-FFF2-40B4-BE49-F238E27FC236}">
                <a16:creationId xmlns:a16="http://schemas.microsoft.com/office/drawing/2014/main" id="{E882AC2D-EBE8-4936-6B4E-C68AF44BD022}"/>
              </a:ext>
            </a:extLst>
          </p:cNvPr>
          <p:cNvSpPr txBox="1"/>
          <p:nvPr/>
        </p:nvSpPr>
        <p:spPr>
          <a:xfrm>
            <a:off x="852615" y="2724668"/>
            <a:ext cx="4979773" cy="1938992"/>
          </a:xfrm>
          <a:prstGeom prst="rect">
            <a:avLst/>
          </a:prstGeom>
          <a:noFill/>
        </p:spPr>
        <p:txBody>
          <a:bodyPr wrap="square" rtlCol="0">
            <a:spAutoFit/>
          </a:bodyPr>
          <a:lstStyle/>
          <a:p>
            <a:pPr marL="285750" indent="-285750">
              <a:buFont typeface="Arial" panose="020B0604020202020204" pitchFamily="34" charset="0"/>
              <a:buChar char="•"/>
            </a:pPr>
            <a:r>
              <a:rPr lang="en-US" sz="2400"/>
              <a:t>Finding structure in the text, </a:t>
            </a:r>
            <a:r>
              <a:rPr lang="en-US" sz="2400" i="1"/>
              <a:t>as is</a:t>
            </a:r>
            <a:r>
              <a:rPr lang="en-US" sz="2400"/>
              <a:t>.</a:t>
            </a:r>
          </a:p>
          <a:p>
            <a:pPr marL="800100" lvl="1" indent="-342900">
              <a:buFont typeface="Courier New" panose="02070309020205020404" pitchFamily="49" charset="0"/>
              <a:buChar char="o"/>
            </a:pPr>
            <a:r>
              <a:rPr lang="en-US" sz="2400"/>
              <a:t>Named entity recognition</a:t>
            </a:r>
          </a:p>
          <a:p>
            <a:pPr marL="800100" lvl="1" indent="-342900">
              <a:buFont typeface="Courier New" panose="02070309020205020404" pitchFamily="49" charset="0"/>
              <a:buChar char="o"/>
            </a:pPr>
            <a:r>
              <a:rPr lang="en-US" sz="2400"/>
              <a:t>Sentiment Analysis</a:t>
            </a:r>
          </a:p>
          <a:p>
            <a:pPr marL="800100" lvl="1" indent="-342900">
              <a:buFont typeface="Courier New" panose="02070309020205020404" pitchFamily="49" charset="0"/>
              <a:buChar char="o"/>
            </a:pPr>
            <a:r>
              <a:rPr lang="en-US" sz="2400"/>
              <a:t>Topic Modeling</a:t>
            </a:r>
          </a:p>
          <a:p>
            <a:pPr marL="800100" lvl="1" indent="-342900">
              <a:buFont typeface="Courier New" panose="02070309020205020404" pitchFamily="49" charset="0"/>
              <a:buChar char="o"/>
            </a:pPr>
            <a:r>
              <a:rPr lang="en-US" sz="2400"/>
              <a:t>etc.</a:t>
            </a:r>
          </a:p>
        </p:txBody>
      </p:sp>
      <p:sp>
        <p:nvSpPr>
          <p:cNvPr id="6" name="Content Placeholder 2">
            <a:extLst>
              <a:ext uri="{FF2B5EF4-FFF2-40B4-BE49-F238E27FC236}">
                <a16:creationId xmlns:a16="http://schemas.microsoft.com/office/drawing/2014/main" id="{017B10DF-9A4C-83FF-D0DD-17902BE13A65}"/>
              </a:ext>
            </a:extLst>
          </p:cNvPr>
          <p:cNvSpPr txBox="1">
            <a:spLocks/>
          </p:cNvSpPr>
          <p:nvPr/>
        </p:nvSpPr>
        <p:spPr>
          <a:xfrm>
            <a:off x="838200" y="5171993"/>
            <a:ext cx="10515600" cy="561546"/>
          </a:xfrm>
          <a:prstGeom prst="rect">
            <a:avLst/>
          </a:prstGeom>
        </p:spPr>
        <p:txBody>
          <a:bodyPr vert="horz" lIns="91440" tIns="45720" rIns="91440" bIns="45720" rtlCol="0" anchor="ctr">
            <a:normAutofit lnSpcReduction="10000"/>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600"/>
              <a:t>Your first task will be to identify your task category!</a:t>
            </a:r>
          </a:p>
        </p:txBody>
      </p:sp>
    </p:spTree>
    <p:extLst>
      <p:ext uri="{BB962C8B-B14F-4D97-AF65-F5344CB8AC3E}">
        <p14:creationId xmlns:p14="http://schemas.microsoft.com/office/powerpoint/2010/main" val="1546395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8FD3-2DAE-3302-A4BF-F3046394618C}"/>
              </a:ext>
            </a:extLst>
          </p:cNvPr>
          <p:cNvSpPr>
            <a:spLocks noGrp="1"/>
          </p:cNvSpPr>
          <p:nvPr>
            <p:ph type="title"/>
          </p:nvPr>
        </p:nvSpPr>
        <p:spPr/>
        <p:txBody>
          <a:bodyPr/>
          <a:lstStyle/>
          <a:p>
            <a:r>
              <a:rPr lang="en-US" dirty="0">
                <a:solidFill>
                  <a:srgbClr val="C00000"/>
                </a:solidFill>
              </a:rPr>
              <a:t>Exercise</a:t>
            </a:r>
          </a:p>
        </p:txBody>
      </p:sp>
      <p:sp>
        <p:nvSpPr>
          <p:cNvPr id="3" name="Content Placeholder 2">
            <a:extLst>
              <a:ext uri="{FF2B5EF4-FFF2-40B4-BE49-F238E27FC236}">
                <a16:creationId xmlns:a16="http://schemas.microsoft.com/office/drawing/2014/main" id="{9D61FBC5-DDB0-740D-5D93-98C745CC090A}"/>
              </a:ext>
            </a:extLst>
          </p:cNvPr>
          <p:cNvSpPr>
            <a:spLocks noGrp="1"/>
          </p:cNvSpPr>
          <p:nvPr>
            <p:ph idx="1"/>
          </p:nvPr>
        </p:nvSpPr>
        <p:spPr/>
        <p:txBody>
          <a:bodyPr/>
          <a:lstStyle/>
          <a:p>
            <a:pPr marL="0" indent="0">
              <a:buNone/>
            </a:pPr>
            <a:r>
              <a:rPr lang="en-US" dirty="0"/>
              <a:t>(2 minutes)</a:t>
            </a:r>
          </a:p>
          <a:p>
            <a:pPr marL="0" indent="0">
              <a:buNone/>
            </a:pPr>
            <a:r>
              <a:rPr lang="en-US" dirty="0"/>
              <a:t>Write in the chat some details about how you use or plan to use large language models.</a:t>
            </a:r>
          </a:p>
          <a:p>
            <a:pPr marL="0" indent="0">
              <a:buNone/>
            </a:pPr>
            <a:endParaRPr lang="en-US" dirty="0"/>
          </a:p>
          <a:p>
            <a:pPr marL="0" indent="0">
              <a:buNone/>
            </a:pPr>
            <a:r>
              <a:rPr lang="en-US" dirty="0"/>
              <a:t>Do they fit a type of task we mentioned, or is it something else?</a:t>
            </a:r>
          </a:p>
        </p:txBody>
      </p:sp>
    </p:spTree>
    <p:extLst>
      <p:ext uri="{BB962C8B-B14F-4D97-AF65-F5344CB8AC3E}">
        <p14:creationId xmlns:p14="http://schemas.microsoft.com/office/powerpoint/2010/main" val="3810402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8237-7538-F82E-CF5E-70052A370BBF}"/>
              </a:ext>
            </a:extLst>
          </p:cNvPr>
          <p:cNvSpPr>
            <a:spLocks noGrp="1"/>
          </p:cNvSpPr>
          <p:nvPr>
            <p:ph type="title"/>
          </p:nvPr>
        </p:nvSpPr>
        <p:spPr/>
        <p:txBody>
          <a:bodyPr/>
          <a:lstStyle/>
          <a:p>
            <a:r>
              <a:rPr lang="en-US" b="1" dirty="0">
                <a:solidFill>
                  <a:srgbClr val="4E2A84"/>
                </a:solidFill>
              </a:rPr>
              <a:t>This workshop is brought to you by:</a:t>
            </a:r>
          </a:p>
        </p:txBody>
      </p:sp>
      <p:sp>
        <p:nvSpPr>
          <p:cNvPr id="3" name="Content Placeholder 2">
            <a:extLst>
              <a:ext uri="{FF2B5EF4-FFF2-40B4-BE49-F238E27FC236}">
                <a16:creationId xmlns:a16="http://schemas.microsoft.com/office/drawing/2014/main" id="{22736DF4-919B-F686-3891-6FD730359CE9}"/>
              </a:ext>
            </a:extLst>
          </p:cNvPr>
          <p:cNvSpPr>
            <a:spLocks noGrp="1"/>
          </p:cNvSpPr>
          <p:nvPr>
            <p:ph idx="1"/>
          </p:nvPr>
        </p:nvSpPr>
        <p:spPr>
          <a:xfrm>
            <a:off x="838200" y="2721429"/>
            <a:ext cx="10515600" cy="3886200"/>
          </a:xfrm>
        </p:spPr>
        <p:txBody>
          <a:bodyPr>
            <a:normAutofit lnSpcReduction="10000"/>
          </a:bodyPr>
          <a:lstStyle/>
          <a:p>
            <a:pPr marL="0" indent="0" algn="ctr">
              <a:buNone/>
            </a:pPr>
            <a:r>
              <a:rPr lang="en-US" b="1" dirty="0"/>
              <a:t>Need help?</a:t>
            </a:r>
          </a:p>
          <a:p>
            <a:r>
              <a:rPr lang="en-US" sz="2400" dirty="0"/>
              <a:t>AI, Machine Learning, Data Science</a:t>
            </a:r>
          </a:p>
          <a:p>
            <a:r>
              <a:rPr lang="en-US" sz="2400" dirty="0"/>
              <a:t>Statistics</a:t>
            </a:r>
          </a:p>
          <a:p>
            <a:r>
              <a:rPr lang="en-US" sz="2400" dirty="0"/>
              <a:t>Visualization</a:t>
            </a:r>
          </a:p>
          <a:p>
            <a:pPr marL="228600" marR="0" lvl="0" indent="-228600" algn="l"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Data Collection, Cleaning​, Analysis, Management ...</a:t>
            </a:r>
          </a:p>
          <a:p>
            <a:pPr marL="228600" marR="0" lvl="0" indent="-228600" algn="l" defTabSz="914400" rtl="0" eaLnBrk="1" fontAlgn="base"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Scraping, Text Analysis, Computing, Reproducibility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R, Python, SQL, MATLAB, Stata, SPSS, SAS, etc.</a:t>
            </a:r>
            <a:endParaRPr lang="en-US" dirty="0"/>
          </a:p>
          <a:p>
            <a:pPr marL="0" indent="0" algn="ctr">
              <a:spcBef>
                <a:spcPts val="3400"/>
              </a:spcBef>
              <a:buNone/>
            </a:pPr>
            <a:r>
              <a:rPr lang="en-US" sz="2800" dirty="0">
                <a:ea typeface="+mn-lt"/>
                <a:cs typeface="+mn-lt"/>
              </a:rPr>
              <a:t>Request a </a:t>
            </a:r>
            <a:r>
              <a:rPr lang="en-US" b="1" dirty="0">
                <a:solidFill>
                  <a:srgbClr val="C00000"/>
                </a:solidFill>
                <a:ea typeface="+mn-lt"/>
                <a:cs typeface="+mn-lt"/>
              </a:rPr>
              <a:t>FREE</a:t>
            </a:r>
            <a:r>
              <a:rPr lang="en-US" dirty="0">
                <a:ea typeface="+mn-lt"/>
                <a:cs typeface="+mn-lt"/>
              </a:rPr>
              <a:t> consultation at</a:t>
            </a:r>
            <a:r>
              <a:rPr lang="en-US" sz="2800" dirty="0">
                <a:ea typeface="+mn-lt"/>
                <a:cs typeface="+mn-lt"/>
              </a:rPr>
              <a:t> </a:t>
            </a:r>
            <a:r>
              <a:rPr lang="en-US" sz="2800" b="1" dirty="0">
                <a:solidFill>
                  <a:srgbClr val="7030A0"/>
                </a:solidFill>
                <a:ea typeface="+mn-lt"/>
                <a:cs typeface="+mn-lt"/>
                <a:hlinkClick r:id="rId2">
                  <a:extLst>
                    <a:ext uri="{A12FA001-AC4F-418D-AE19-62706E023703}">
                      <ahyp:hlinkClr xmlns:ahyp="http://schemas.microsoft.com/office/drawing/2018/hyperlinkcolor" val="tx"/>
                    </a:ext>
                  </a:extLst>
                </a:hlinkClick>
              </a:rPr>
              <a:t>bit.ly/rcdsconsult</a:t>
            </a:r>
            <a:r>
              <a:rPr lang="en-US" sz="2800" dirty="0">
                <a:ea typeface="+mn-lt"/>
                <a:cs typeface="+mn-lt"/>
              </a:rPr>
              <a:t>.</a:t>
            </a:r>
            <a:endParaRPr lang="en-US" sz="2000" dirty="0"/>
          </a:p>
        </p:txBody>
      </p:sp>
      <p:sp>
        <p:nvSpPr>
          <p:cNvPr id="6" name="Rectangle 5">
            <a:extLst>
              <a:ext uri="{FF2B5EF4-FFF2-40B4-BE49-F238E27FC236}">
                <a16:creationId xmlns:a16="http://schemas.microsoft.com/office/drawing/2014/main" id="{3009FC79-E7F4-9004-8097-D165F9AA0BAE}"/>
              </a:ext>
            </a:extLst>
          </p:cNvPr>
          <p:cNvSpPr/>
          <p:nvPr/>
        </p:nvSpPr>
        <p:spPr>
          <a:xfrm>
            <a:off x="0" y="1158166"/>
            <a:ext cx="12192000" cy="1278973"/>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0" tIns="91440" rIns="91440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Northwestern IT </a:t>
            </a:r>
            <a:b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b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Research Computing and Data Services</a:t>
            </a: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0650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38A2-8E40-C3A3-7DD7-5D620A659854}"/>
              </a:ext>
            </a:extLst>
          </p:cNvPr>
          <p:cNvSpPr>
            <a:spLocks noGrp="1"/>
          </p:cNvSpPr>
          <p:nvPr>
            <p:ph type="title"/>
          </p:nvPr>
        </p:nvSpPr>
        <p:spPr/>
        <p:txBody>
          <a:bodyPr/>
          <a:lstStyle/>
          <a:p>
            <a:r>
              <a:rPr lang="en-US"/>
              <a:t>Rationale</a:t>
            </a:r>
          </a:p>
        </p:txBody>
      </p:sp>
      <p:sp>
        <p:nvSpPr>
          <p:cNvPr id="3" name="Content Placeholder 2">
            <a:extLst>
              <a:ext uri="{FF2B5EF4-FFF2-40B4-BE49-F238E27FC236}">
                <a16:creationId xmlns:a16="http://schemas.microsoft.com/office/drawing/2014/main" id="{6E412AAA-9087-3D00-E5DE-3DA5547EEA88}"/>
              </a:ext>
            </a:extLst>
          </p:cNvPr>
          <p:cNvSpPr>
            <a:spLocks noGrp="1"/>
          </p:cNvSpPr>
          <p:nvPr>
            <p:ph idx="1"/>
          </p:nvPr>
        </p:nvSpPr>
        <p:spPr/>
        <p:txBody>
          <a:bodyPr/>
          <a:lstStyle/>
          <a:p>
            <a:pPr marL="0" indent="0">
              <a:buNone/>
            </a:pPr>
            <a:r>
              <a:rPr lang="en-US" dirty="0"/>
              <a:t>LLM models are roughly divided between those that transform text into mathematical representations for further analysis and those that generate new text.</a:t>
            </a:r>
          </a:p>
          <a:p>
            <a:pPr marL="0" indent="0">
              <a:buNone/>
            </a:pPr>
            <a:r>
              <a:rPr lang="en-US" dirty="0"/>
              <a:t>Let’s talk a bit about this!</a:t>
            </a:r>
          </a:p>
        </p:txBody>
      </p:sp>
    </p:spTree>
    <p:extLst>
      <p:ext uri="{BB962C8B-B14F-4D97-AF65-F5344CB8AC3E}">
        <p14:creationId xmlns:p14="http://schemas.microsoft.com/office/powerpoint/2010/main" val="1678724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F76D2-BF70-FB19-CE08-8EB04B7593F5}"/>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3AE4432F-D849-515C-BD49-6AFBFB2DD56B}"/>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Freeform 21">
            <a:extLst>
              <a:ext uri="{FF2B5EF4-FFF2-40B4-BE49-F238E27FC236}">
                <a16:creationId xmlns:a16="http://schemas.microsoft.com/office/drawing/2014/main" id="{1C51BB2F-6EA9-5C45-0385-4AD96D021487}"/>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Parallelogram 14">
            <a:extLst>
              <a:ext uri="{FF2B5EF4-FFF2-40B4-BE49-F238E27FC236}">
                <a16:creationId xmlns:a16="http://schemas.microsoft.com/office/drawing/2014/main" id="{838B03BE-955C-00D8-4ED3-1CCDF2801BAC}"/>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Parallelogram 13">
            <a:extLst>
              <a:ext uri="{FF2B5EF4-FFF2-40B4-BE49-F238E27FC236}">
                <a16:creationId xmlns:a16="http://schemas.microsoft.com/office/drawing/2014/main" id="{887E199B-160D-55DC-A3D5-9D33D7E05B1E}"/>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70CC0FC1-0148-C22E-8547-CDB5B9FCAEF6}"/>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rPr>
              <a:t>The Transformer</a:t>
            </a:r>
          </a:p>
        </p:txBody>
      </p:sp>
    </p:spTree>
    <p:extLst>
      <p:ext uri="{BB962C8B-B14F-4D97-AF65-F5344CB8AC3E}">
        <p14:creationId xmlns:p14="http://schemas.microsoft.com/office/powerpoint/2010/main" val="2938156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16BF-7CD2-3145-A6E5-E73F0B156BB5}"/>
              </a:ext>
            </a:extLst>
          </p:cNvPr>
          <p:cNvSpPr>
            <a:spLocks noGrp="1"/>
          </p:cNvSpPr>
          <p:nvPr>
            <p:ph type="title"/>
          </p:nvPr>
        </p:nvSpPr>
        <p:spPr/>
        <p:txBody>
          <a:bodyPr/>
          <a:lstStyle/>
          <a:p>
            <a:r>
              <a:rPr lang="en-US" dirty="0"/>
              <a:t>How do we deal with text data?</a:t>
            </a:r>
          </a:p>
        </p:txBody>
      </p:sp>
      <p:sp>
        <p:nvSpPr>
          <p:cNvPr id="3" name="Content Placeholder 2">
            <a:extLst>
              <a:ext uri="{FF2B5EF4-FFF2-40B4-BE49-F238E27FC236}">
                <a16:creationId xmlns:a16="http://schemas.microsoft.com/office/drawing/2014/main" id="{ACB3BF41-B95F-561A-7F78-1879647DC716}"/>
              </a:ext>
            </a:extLst>
          </p:cNvPr>
          <p:cNvSpPr>
            <a:spLocks noGrp="1"/>
          </p:cNvSpPr>
          <p:nvPr>
            <p:ph idx="1"/>
          </p:nvPr>
        </p:nvSpPr>
        <p:spPr>
          <a:xfrm>
            <a:off x="838200" y="1473199"/>
            <a:ext cx="10515600" cy="2925805"/>
          </a:xfrm>
        </p:spPr>
        <p:txBody>
          <a:bodyPr>
            <a:normAutofit/>
          </a:bodyPr>
          <a:lstStyle/>
          <a:p>
            <a:pPr marL="0" indent="0">
              <a:buNone/>
            </a:pPr>
            <a:r>
              <a:rPr lang="en-US" dirty="0"/>
              <a:t>Most machine learning algorithms only work with numerical data.</a:t>
            </a:r>
          </a:p>
          <a:p>
            <a:pPr marL="0" indent="0">
              <a:buNone/>
            </a:pPr>
            <a:r>
              <a:rPr lang="en-US" dirty="0"/>
              <a:t>So how do we deal with text?</a:t>
            </a:r>
          </a:p>
          <a:p>
            <a:pPr marL="0" indent="0">
              <a:buNone/>
            </a:pPr>
            <a:endParaRPr lang="en-US" dirty="0"/>
          </a:p>
          <a:p>
            <a:pPr>
              <a:buFont typeface="Wingdings" pitchFamily="2" charset="2"/>
              <a:buChar char="à"/>
            </a:pPr>
            <a:r>
              <a:rPr lang="en-US" dirty="0">
                <a:sym typeface="Wingdings" pitchFamily="2" charset="2"/>
              </a:rPr>
              <a:t>  Convert text into numerical data (vectors).</a:t>
            </a:r>
          </a:p>
          <a:p>
            <a:pPr>
              <a:buFont typeface="Wingdings" pitchFamily="2" charset="2"/>
              <a:buChar char="à"/>
            </a:pPr>
            <a:r>
              <a:rPr lang="en-US" dirty="0">
                <a:sym typeface="Wingdings" pitchFamily="2" charset="2"/>
              </a:rPr>
              <a:t>  So as to </a:t>
            </a:r>
            <a:r>
              <a:rPr lang="en-US" b="1" dirty="0">
                <a:sym typeface="Wingdings" pitchFamily="2" charset="2"/>
              </a:rPr>
              <a:t>preserve</a:t>
            </a:r>
            <a:r>
              <a:rPr lang="en-US" dirty="0">
                <a:sym typeface="Wingdings" pitchFamily="2" charset="2"/>
              </a:rPr>
              <a:t> the original meaning.</a:t>
            </a:r>
            <a:endParaRPr lang="en-US" dirty="0"/>
          </a:p>
        </p:txBody>
      </p:sp>
    </p:spTree>
    <p:extLst>
      <p:ext uri="{BB962C8B-B14F-4D97-AF65-F5344CB8AC3E}">
        <p14:creationId xmlns:p14="http://schemas.microsoft.com/office/powerpoint/2010/main" val="4238656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7BF3A-2392-624B-EBC3-BC79FEE4D446}"/>
              </a:ext>
            </a:extLst>
          </p:cNvPr>
          <p:cNvSpPr>
            <a:spLocks noGrp="1"/>
          </p:cNvSpPr>
          <p:nvPr>
            <p:ph type="title"/>
          </p:nvPr>
        </p:nvSpPr>
        <p:spPr>
          <a:xfrm>
            <a:off x="838200" y="243205"/>
            <a:ext cx="5253681" cy="899795"/>
          </a:xfrm>
        </p:spPr>
        <p:txBody>
          <a:bodyPr/>
          <a:lstStyle/>
          <a:p>
            <a:r>
              <a:rPr lang="en-US" dirty="0"/>
              <a:t>“Embedding” Models</a:t>
            </a:r>
          </a:p>
        </p:txBody>
      </p:sp>
      <p:sp>
        <p:nvSpPr>
          <p:cNvPr id="3" name="Content Placeholder 2">
            <a:extLst>
              <a:ext uri="{FF2B5EF4-FFF2-40B4-BE49-F238E27FC236}">
                <a16:creationId xmlns:a16="http://schemas.microsoft.com/office/drawing/2014/main" id="{19A86D0A-FEEC-D1CC-FE5F-7286EAB641FA}"/>
              </a:ext>
            </a:extLst>
          </p:cNvPr>
          <p:cNvSpPr>
            <a:spLocks noGrp="1"/>
          </p:cNvSpPr>
          <p:nvPr>
            <p:ph idx="1"/>
          </p:nvPr>
        </p:nvSpPr>
        <p:spPr>
          <a:xfrm>
            <a:off x="838200" y="1473200"/>
            <a:ext cx="4388708" cy="4703763"/>
          </a:xfrm>
        </p:spPr>
        <p:txBody>
          <a:bodyPr>
            <a:normAutofit fontScale="92500" lnSpcReduction="10000"/>
          </a:bodyPr>
          <a:lstStyle/>
          <a:p>
            <a:pPr marL="0" indent="0">
              <a:lnSpc>
                <a:spcPct val="200000"/>
              </a:lnSpc>
              <a:buNone/>
            </a:pPr>
            <a:r>
              <a:rPr lang="en-US" dirty="0"/>
              <a:t>Chimpanzees, gorillas, and orangutans have been living for hundreds of thousands of years in the forest, living fantastic lives.</a:t>
            </a:r>
          </a:p>
          <a:p>
            <a:pPr marL="0" indent="0" algn="r">
              <a:lnSpc>
                <a:spcPct val="200000"/>
              </a:lnSpc>
              <a:buNone/>
            </a:pPr>
            <a:r>
              <a:rPr lang="en-US" dirty="0"/>
              <a:t>(Jane Goodall)</a:t>
            </a:r>
          </a:p>
        </p:txBody>
      </p:sp>
      <p:grpSp>
        <p:nvGrpSpPr>
          <p:cNvPr id="16" name="Group 15">
            <a:extLst>
              <a:ext uri="{FF2B5EF4-FFF2-40B4-BE49-F238E27FC236}">
                <a16:creationId xmlns:a16="http://schemas.microsoft.com/office/drawing/2014/main" id="{96DC4C4A-BF6C-B66A-7A5B-C523EAEA401F}"/>
              </a:ext>
            </a:extLst>
          </p:cNvPr>
          <p:cNvGrpSpPr/>
          <p:nvPr/>
        </p:nvGrpSpPr>
        <p:grpSpPr>
          <a:xfrm>
            <a:off x="8218187" y="1309816"/>
            <a:ext cx="2836842" cy="3797883"/>
            <a:chOff x="8218187" y="1309816"/>
            <a:chExt cx="2836842" cy="3797883"/>
          </a:xfrm>
        </p:grpSpPr>
        <p:cxnSp>
          <p:nvCxnSpPr>
            <p:cNvPr id="5" name="Straight Connector 4">
              <a:extLst>
                <a:ext uri="{FF2B5EF4-FFF2-40B4-BE49-F238E27FC236}">
                  <a16:creationId xmlns:a16="http://schemas.microsoft.com/office/drawing/2014/main" id="{40E6CCED-799E-6F80-FC99-546E5D09A0E5}"/>
                </a:ext>
              </a:extLst>
            </p:cNvPr>
            <p:cNvCxnSpPr/>
            <p:nvPr/>
          </p:nvCxnSpPr>
          <p:spPr>
            <a:xfrm>
              <a:off x="9205784" y="1309816"/>
              <a:ext cx="0" cy="2174789"/>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B81DAF65-EC97-CFAB-1657-9F7BBC9F626A}"/>
                </a:ext>
              </a:extLst>
            </p:cNvPr>
            <p:cNvCxnSpPr>
              <a:cxnSpLocks/>
            </p:cNvCxnSpPr>
            <p:nvPr/>
          </p:nvCxnSpPr>
          <p:spPr>
            <a:xfrm flipH="1">
              <a:off x="8218187" y="3476607"/>
              <a:ext cx="992660" cy="1631092"/>
            </a:xfrm>
            <a:prstGeom prst="line">
              <a:avLst/>
            </a:prstGeom>
            <a:ln w="38100"/>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740D339C-47A1-A8C2-3128-E8E2C12676C0}"/>
                </a:ext>
              </a:extLst>
            </p:cNvPr>
            <p:cNvCxnSpPr/>
            <p:nvPr/>
          </p:nvCxnSpPr>
          <p:spPr>
            <a:xfrm>
              <a:off x="9201516" y="3488649"/>
              <a:ext cx="1853513" cy="0"/>
            </a:xfrm>
            <a:prstGeom prst="line">
              <a:avLst/>
            </a:prstGeom>
            <a:ln w="38100"/>
          </p:spPr>
          <p:style>
            <a:lnRef idx="2">
              <a:schemeClr val="accent1"/>
            </a:lnRef>
            <a:fillRef idx="0">
              <a:schemeClr val="accent1"/>
            </a:fillRef>
            <a:effectRef idx="1">
              <a:schemeClr val="accent1"/>
            </a:effectRef>
            <a:fontRef idx="minor">
              <a:schemeClr val="tx1"/>
            </a:fontRef>
          </p:style>
        </p:cxnSp>
      </p:grpSp>
      <p:sp>
        <p:nvSpPr>
          <p:cNvPr id="17" name="Oval 16">
            <a:extLst>
              <a:ext uri="{FF2B5EF4-FFF2-40B4-BE49-F238E27FC236}">
                <a16:creationId xmlns:a16="http://schemas.microsoft.com/office/drawing/2014/main" id="{AB969FDF-B10A-721B-0924-F3B380CE9E69}"/>
              </a:ext>
            </a:extLst>
          </p:cNvPr>
          <p:cNvSpPr/>
          <p:nvPr/>
        </p:nvSpPr>
        <p:spPr>
          <a:xfrm>
            <a:off x="9476509" y="1884219"/>
            <a:ext cx="304799" cy="304799"/>
          </a:xfrm>
          <a:prstGeom prst="ellipse">
            <a:avLst/>
          </a:prstGeom>
          <a:solidFill>
            <a:schemeClr val="accent5">
              <a:lumMod val="20000"/>
              <a:lumOff val="80000"/>
            </a:schemeClr>
          </a:solidFill>
          <a:ln w="57150">
            <a:solidFill>
              <a:schemeClr val="accent5">
                <a:lumMod val="60000"/>
                <a:lumOff val="40000"/>
              </a:schemeClr>
            </a:solidFill>
            <a:extLst>
              <a:ext uri="{C807C97D-BFC1-408E-A445-0C87EB9F89A2}">
                <ask:lineSketchStyleProps xmlns:ask="http://schemas.microsoft.com/office/drawing/2018/sketchyshapes" sd="1219033472">
                  <a:custGeom>
                    <a:avLst/>
                    <a:gdLst>
                      <a:gd name="connsiteX0" fmla="*/ 0 w 2978727"/>
                      <a:gd name="connsiteY0" fmla="*/ 1489364 h 2978727"/>
                      <a:gd name="connsiteX1" fmla="*/ 1489364 w 2978727"/>
                      <a:gd name="connsiteY1" fmla="*/ 0 h 2978727"/>
                      <a:gd name="connsiteX2" fmla="*/ 2978728 w 2978727"/>
                      <a:gd name="connsiteY2" fmla="*/ 1489364 h 2978727"/>
                      <a:gd name="connsiteX3" fmla="*/ 1489364 w 2978727"/>
                      <a:gd name="connsiteY3" fmla="*/ 2978728 h 2978727"/>
                      <a:gd name="connsiteX4" fmla="*/ 0 w 2978727"/>
                      <a:gd name="connsiteY4" fmla="*/ 1489364 h 297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727" h="2978727" fill="none" extrusionOk="0">
                        <a:moveTo>
                          <a:pt x="0" y="1489364"/>
                        </a:moveTo>
                        <a:cubicBezTo>
                          <a:pt x="144677" y="683974"/>
                          <a:pt x="729241" y="-128480"/>
                          <a:pt x="1489364" y="0"/>
                        </a:cubicBezTo>
                        <a:cubicBezTo>
                          <a:pt x="2246273" y="-10052"/>
                          <a:pt x="2953344" y="690710"/>
                          <a:pt x="2978728" y="1489364"/>
                        </a:cubicBezTo>
                        <a:cubicBezTo>
                          <a:pt x="2965488" y="2185658"/>
                          <a:pt x="2259436" y="3051662"/>
                          <a:pt x="1489364" y="2978728"/>
                        </a:cubicBezTo>
                        <a:cubicBezTo>
                          <a:pt x="684184" y="2988454"/>
                          <a:pt x="100883" y="2336173"/>
                          <a:pt x="0" y="1489364"/>
                        </a:cubicBezTo>
                        <a:close/>
                      </a:path>
                      <a:path w="2978727" h="2978727" stroke="0" extrusionOk="0">
                        <a:moveTo>
                          <a:pt x="0" y="1489364"/>
                        </a:moveTo>
                        <a:cubicBezTo>
                          <a:pt x="-64930" y="626761"/>
                          <a:pt x="621785" y="16899"/>
                          <a:pt x="1489364" y="0"/>
                        </a:cubicBezTo>
                        <a:cubicBezTo>
                          <a:pt x="2410739" y="20804"/>
                          <a:pt x="2862804" y="670497"/>
                          <a:pt x="2978728" y="1489364"/>
                        </a:cubicBezTo>
                        <a:cubicBezTo>
                          <a:pt x="2926811" y="2362617"/>
                          <a:pt x="2287255" y="3115041"/>
                          <a:pt x="1489364" y="2978728"/>
                        </a:cubicBezTo>
                        <a:cubicBezTo>
                          <a:pt x="525253" y="2901279"/>
                          <a:pt x="16100" y="2319610"/>
                          <a:pt x="0" y="14893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F8277D3-2CFD-66FE-8F05-685F98A05052}"/>
              </a:ext>
            </a:extLst>
          </p:cNvPr>
          <p:cNvSpPr/>
          <p:nvPr/>
        </p:nvSpPr>
        <p:spPr>
          <a:xfrm>
            <a:off x="9892145" y="2438401"/>
            <a:ext cx="304799" cy="304799"/>
          </a:xfrm>
          <a:prstGeom prst="ellipse">
            <a:avLst/>
          </a:prstGeom>
          <a:solidFill>
            <a:schemeClr val="accent5">
              <a:lumMod val="20000"/>
              <a:lumOff val="80000"/>
            </a:schemeClr>
          </a:solidFill>
          <a:ln w="57150">
            <a:solidFill>
              <a:schemeClr val="accent5">
                <a:lumMod val="60000"/>
                <a:lumOff val="40000"/>
              </a:schemeClr>
            </a:solidFill>
            <a:extLst>
              <a:ext uri="{C807C97D-BFC1-408E-A445-0C87EB9F89A2}">
                <ask:lineSketchStyleProps xmlns:ask="http://schemas.microsoft.com/office/drawing/2018/sketchyshapes" sd="1219033472">
                  <a:custGeom>
                    <a:avLst/>
                    <a:gdLst>
                      <a:gd name="connsiteX0" fmla="*/ 0 w 2978727"/>
                      <a:gd name="connsiteY0" fmla="*/ 1489364 h 2978727"/>
                      <a:gd name="connsiteX1" fmla="*/ 1489364 w 2978727"/>
                      <a:gd name="connsiteY1" fmla="*/ 0 h 2978727"/>
                      <a:gd name="connsiteX2" fmla="*/ 2978728 w 2978727"/>
                      <a:gd name="connsiteY2" fmla="*/ 1489364 h 2978727"/>
                      <a:gd name="connsiteX3" fmla="*/ 1489364 w 2978727"/>
                      <a:gd name="connsiteY3" fmla="*/ 2978728 h 2978727"/>
                      <a:gd name="connsiteX4" fmla="*/ 0 w 2978727"/>
                      <a:gd name="connsiteY4" fmla="*/ 1489364 h 297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727" h="2978727" fill="none" extrusionOk="0">
                        <a:moveTo>
                          <a:pt x="0" y="1489364"/>
                        </a:moveTo>
                        <a:cubicBezTo>
                          <a:pt x="144677" y="683974"/>
                          <a:pt x="729241" y="-128480"/>
                          <a:pt x="1489364" y="0"/>
                        </a:cubicBezTo>
                        <a:cubicBezTo>
                          <a:pt x="2246273" y="-10052"/>
                          <a:pt x="2953344" y="690710"/>
                          <a:pt x="2978728" y="1489364"/>
                        </a:cubicBezTo>
                        <a:cubicBezTo>
                          <a:pt x="2965488" y="2185658"/>
                          <a:pt x="2259436" y="3051662"/>
                          <a:pt x="1489364" y="2978728"/>
                        </a:cubicBezTo>
                        <a:cubicBezTo>
                          <a:pt x="684184" y="2988454"/>
                          <a:pt x="100883" y="2336173"/>
                          <a:pt x="0" y="1489364"/>
                        </a:cubicBezTo>
                        <a:close/>
                      </a:path>
                      <a:path w="2978727" h="2978727" stroke="0" extrusionOk="0">
                        <a:moveTo>
                          <a:pt x="0" y="1489364"/>
                        </a:moveTo>
                        <a:cubicBezTo>
                          <a:pt x="-64930" y="626761"/>
                          <a:pt x="621785" y="16899"/>
                          <a:pt x="1489364" y="0"/>
                        </a:cubicBezTo>
                        <a:cubicBezTo>
                          <a:pt x="2410739" y="20804"/>
                          <a:pt x="2862804" y="670497"/>
                          <a:pt x="2978728" y="1489364"/>
                        </a:cubicBezTo>
                        <a:cubicBezTo>
                          <a:pt x="2926811" y="2362617"/>
                          <a:pt x="2287255" y="3115041"/>
                          <a:pt x="1489364" y="2978728"/>
                        </a:cubicBezTo>
                        <a:cubicBezTo>
                          <a:pt x="525253" y="2901279"/>
                          <a:pt x="16100" y="2319610"/>
                          <a:pt x="0" y="14893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14C8309-8C7A-4851-606E-6093C86CDBE7}"/>
              </a:ext>
            </a:extLst>
          </p:cNvPr>
          <p:cNvSpPr/>
          <p:nvPr/>
        </p:nvSpPr>
        <p:spPr>
          <a:xfrm>
            <a:off x="8769927" y="2244437"/>
            <a:ext cx="304799" cy="304799"/>
          </a:xfrm>
          <a:prstGeom prst="ellipse">
            <a:avLst/>
          </a:prstGeom>
          <a:solidFill>
            <a:schemeClr val="accent5">
              <a:lumMod val="20000"/>
              <a:lumOff val="80000"/>
            </a:schemeClr>
          </a:solidFill>
          <a:ln w="57150">
            <a:solidFill>
              <a:schemeClr val="accent5">
                <a:lumMod val="60000"/>
                <a:lumOff val="40000"/>
              </a:schemeClr>
            </a:solidFill>
            <a:extLst>
              <a:ext uri="{C807C97D-BFC1-408E-A445-0C87EB9F89A2}">
                <ask:lineSketchStyleProps xmlns:ask="http://schemas.microsoft.com/office/drawing/2018/sketchyshapes" sd="1219033472">
                  <a:custGeom>
                    <a:avLst/>
                    <a:gdLst>
                      <a:gd name="connsiteX0" fmla="*/ 0 w 2978727"/>
                      <a:gd name="connsiteY0" fmla="*/ 1489364 h 2978727"/>
                      <a:gd name="connsiteX1" fmla="*/ 1489364 w 2978727"/>
                      <a:gd name="connsiteY1" fmla="*/ 0 h 2978727"/>
                      <a:gd name="connsiteX2" fmla="*/ 2978728 w 2978727"/>
                      <a:gd name="connsiteY2" fmla="*/ 1489364 h 2978727"/>
                      <a:gd name="connsiteX3" fmla="*/ 1489364 w 2978727"/>
                      <a:gd name="connsiteY3" fmla="*/ 2978728 h 2978727"/>
                      <a:gd name="connsiteX4" fmla="*/ 0 w 2978727"/>
                      <a:gd name="connsiteY4" fmla="*/ 1489364 h 297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727" h="2978727" fill="none" extrusionOk="0">
                        <a:moveTo>
                          <a:pt x="0" y="1489364"/>
                        </a:moveTo>
                        <a:cubicBezTo>
                          <a:pt x="144677" y="683974"/>
                          <a:pt x="729241" y="-128480"/>
                          <a:pt x="1489364" y="0"/>
                        </a:cubicBezTo>
                        <a:cubicBezTo>
                          <a:pt x="2246273" y="-10052"/>
                          <a:pt x="2953344" y="690710"/>
                          <a:pt x="2978728" y="1489364"/>
                        </a:cubicBezTo>
                        <a:cubicBezTo>
                          <a:pt x="2965488" y="2185658"/>
                          <a:pt x="2259436" y="3051662"/>
                          <a:pt x="1489364" y="2978728"/>
                        </a:cubicBezTo>
                        <a:cubicBezTo>
                          <a:pt x="684184" y="2988454"/>
                          <a:pt x="100883" y="2336173"/>
                          <a:pt x="0" y="1489364"/>
                        </a:cubicBezTo>
                        <a:close/>
                      </a:path>
                      <a:path w="2978727" h="2978727" stroke="0" extrusionOk="0">
                        <a:moveTo>
                          <a:pt x="0" y="1489364"/>
                        </a:moveTo>
                        <a:cubicBezTo>
                          <a:pt x="-64930" y="626761"/>
                          <a:pt x="621785" y="16899"/>
                          <a:pt x="1489364" y="0"/>
                        </a:cubicBezTo>
                        <a:cubicBezTo>
                          <a:pt x="2410739" y="20804"/>
                          <a:pt x="2862804" y="670497"/>
                          <a:pt x="2978728" y="1489364"/>
                        </a:cubicBezTo>
                        <a:cubicBezTo>
                          <a:pt x="2926811" y="2362617"/>
                          <a:pt x="2287255" y="3115041"/>
                          <a:pt x="1489364" y="2978728"/>
                        </a:cubicBezTo>
                        <a:cubicBezTo>
                          <a:pt x="525253" y="2901279"/>
                          <a:pt x="16100" y="2319610"/>
                          <a:pt x="0" y="14893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F3C047F-BC16-AE2C-CED7-1728EE314F09}"/>
              </a:ext>
            </a:extLst>
          </p:cNvPr>
          <p:cNvSpPr/>
          <p:nvPr/>
        </p:nvSpPr>
        <p:spPr>
          <a:xfrm>
            <a:off x="10221659" y="4801537"/>
            <a:ext cx="304799" cy="304799"/>
          </a:xfrm>
          <a:prstGeom prst="ellipse">
            <a:avLst/>
          </a:prstGeom>
          <a:solidFill>
            <a:schemeClr val="accent5">
              <a:lumMod val="20000"/>
              <a:lumOff val="80000"/>
            </a:schemeClr>
          </a:solidFill>
          <a:ln w="57150">
            <a:solidFill>
              <a:schemeClr val="accent5">
                <a:lumMod val="60000"/>
                <a:lumOff val="40000"/>
              </a:schemeClr>
            </a:solidFill>
            <a:extLst>
              <a:ext uri="{C807C97D-BFC1-408E-A445-0C87EB9F89A2}">
                <ask:lineSketchStyleProps xmlns:ask="http://schemas.microsoft.com/office/drawing/2018/sketchyshapes" sd="1219033472">
                  <a:custGeom>
                    <a:avLst/>
                    <a:gdLst>
                      <a:gd name="connsiteX0" fmla="*/ 0 w 2978727"/>
                      <a:gd name="connsiteY0" fmla="*/ 1489364 h 2978727"/>
                      <a:gd name="connsiteX1" fmla="*/ 1489364 w 2978727"/>
                      <a:gd name="connsiteY1" fmla="*/ 0 h 2978727"/>
                      <a:gd name="connsiteX2" fmla="*/ 2978728 w 2978727"/>
                      <a:gd name="connsiteY2" fmla="*/ 1489364 h 2978727"/>
                      <a:gd name="connsiteX3" fmla="*/ 1489364 w 2978727"/>
                      <a:gd name="connsiteY3" fmla="*/ 2978728 h 2978727"/>
                      <a:gd name="connsiteX4" fmla="*/ 0 w 2978727"/>
                      <a:gd name="connsiteY4" fmla="*/ 1489364 h 297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727" h="2978727" fill="none" extrusionOk="0">
                        <a:moveTo>
                          <a:pt x="0" y="1489364"/>
                        </a:moveTo>
                        <a:cubicBezTo>
                          <a:pt x="144677" y="683974"/>
                          <a:pt x="729241" y="-128480"/>
                          <a:pt x="1489364" y="0"/>
                        </a:cubicBezTo>
                        <a:cubicBezTo>
                          <a:pt x="2246273" y="-10052"/>
                          <a:pt x="2953344" y="690710"/>
                          <a:pt x="2978728" y="1489364"/>
                        </a:cubicBezTo>
                        <a:cubicBezTo>
                          <a:pt x="2965488" y="2185658"/>
                          <a:pt x="2259436" y="3051662"/>
                          <a:pt x="1489364" y="2978728"/>
                        </a:cubicBezTo>
                        <a:cubicBezTo>
                          <a:pt x="684184" y="2988454"/>
                          <a:pt x="100883" y="2336173"/>
                          <a:pt x="0" y="1489364"/>
                        </a:cubicBezTo>
                        <a:close/>
                      </a:path>
                      <a:path w="2978727" h="2978727" stroke="0" extrusionOk="0">
                        <a:moveTo>
                          <a:pt x="0" y="1489364"/>
                        </a:moveTo>
                        <a:cubicBezTo>
                          <a:pt x="-64930" y="626761"/>
                          <a:pt x="621785" y="16899"/>
                          <a:pt x="1489364" y="0"/>
                        </a:cubicBezTo>
                        <a:cubicBezTo>
                          <a:pt x="2410739" y="20804"/>
                          <a:pt x="2862804" y="670497"/>
                          <a:pt x="2978728" y="1489364"/>
                        </a:cubicBezTo>
                        <a:cubicBezTo>
                          <a:pt x="2926811" y="2362617"/>
                          <a:pt x="2287255" y="3115041"/>
                          <a:pt x="1489364" y="2978728"/>
                        </a:cubicBezTo>
                        <a:cubicBezTo>
                          <a:pt x="525253" y="2901279"/>
                          <a:pt x="16100" y="2319610"/>
                          <a:pt x="0" y="14893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ACDBE696-732F-85CA-60CD-EF8949043619}"/>
              </a:ext>
            </a:extLst>
          </p:cNvPr>
          <p:cNvSpPr txBox="1"/>
          <p:nvPr/>
        </p:nvSpPr>
        <p:spPr>
          <a:xfrm>
            <a:off x="7315198" y="1773382"/>
            <a:ext cx="1731819" cy="369332"/>
          </a:xfrm>
          <a:prstGeom prst="rect">
            <a:avLst/>
          </a:prstGeom>
          <a:noFill/>
        </p:spPr>
        <p:txBody>
          <a:bodyPr wrap="square" rtlCol="0" anchor="ctr">
            <a:spAutoFit/>
          </a:bodyPr>
          <a:lstStyle/>
          <a:p>
            <a:pPr algn="ctr"/>
            <a:r>
              <a:rPr lang="en-US" dirty="0"/>
              <a:t>Chimpanzees</a:t>
            </a:r>
          </a:p>
        </p:txBody>
      </p:sp>
      <p:sp>
        <p:nvSpPr>
          <p:cNvPr id="22" name="TextBox 21">
            <a:extLst>
              <a:ext uri="{FF2B5EF4-FFF2-40B4-BE49-F238E27FC236}">
                <a16:creationId xmlns:a16="http://schemas.microsoft.com/office/drawing/2014/main" id="{B509E623-11E2-FD52-31E0-42CE36DE0074}"/>
              </a:ext>
            </a:extLst>
          </p:cNvPr>
          <p:cNvSpPr txBox="1"/>
          <p:nvPr/>
        </p:nvSpPr>
        <p:spPr>
          <a:xfrm>
            <a:off x="9130144" y="1371601"/>
            <a:ext cx="1731819" cy="369332"/>
          </a:xfrm>
          <a:prstGeom prst="rect">
            <a:avLst/>
          </a:prstGeom>
          <a:noFill/>
        </p:spPr>
        <p:txBody>
          <a:bodyPr wrap="square" rtlCol="0" anchor="ctr">
            <a:spAutoFit/>
          </a:bodyPr>
          <a:lstStyle/>
          <a:p>
            <a:pPr algn="ctr"/>
            <a:r>
              <a:rPr lang="en-US" dirty="0"/>
              <a:t>Gorillas</a:t>
            </a:r>
          </a:p>
        </p:txBody>
      </p:sp>
      <p:sp>
        <p:nvSpPr>
          <p:cNvPr id="23" name="TextBox 22">
            <a:extLst>
              <a:ext uri="{FF2B5EF4-FFF2-40B4-BE49-F238E27FC236}">
                <a16:creationId xmlns:a16="http://schemas.microsoft.com/office/drawing/2014/main" id="{70415C65-2981-008B-7B21-68B0E7D057AA}"/>
              </a:ext>
            </a:extLst>
          </p:cNvPr>
          <p:cNvSpPr txBox="1"/>
          <p:nvPr/>
        </p:nvSpPr>
        <p:spPr>
          <a:xfrm>
            <a:off x="9947561" y="2161310"/>
            <a:ext cx="1731819" cy="369332"/>
          </a:xfrm>
          <a:prstGeom prst="rect">
            <a:avLst/>
          </a:prstGeom>
          <a:noFill/>
        </p:spPr>
        <p:txBody>
          <a:bodyPr wrap="square" rtlCol="0" anchor="ctr">
            <a:spAutoFit/>
          </a:bodyPr>
          <a:lstStyle/>
          <a:p>
            <a:pPr algn="ctr"/>
            <a:r>
              <a:rPr lang="en-US" dirty="0"/>
              <a:t>Orangutans</a:t>
            </a:r>
          </a:p>
        </p:txBody>
      </p:sp>
      <p:sp>
        <p:nvSpPr>
          <p:cNvPr id="24" name="TextBox 23">
            <a:extLst>
              <a:ext uri="{FF2B5EF4-FFF2-40B4-BE49-F238E27FC236}">
                <a16:creationId xmlns:a16="http://schemas.microsoft.com/office/drawing/2014/main" id="{619BD719-A118-B2E1-95D9-10DEA147367C}"/>
              </a:ext>
            </a:extLst>
          </p:cNvPr>
          <p:cNvSpPr txBox="1"/>
          <p:nvPr/>
        </p:nvSpPr>
        <p:spPr>
          <a:xfrm>
            <a:off x="9516572" y="5192461"/>
            <a:ext cx="1731819" cy="369332"/>
          </a:xfrm>
          <a:prstGeom prst="rect">
            <a:avLst/>
          </a:prstGeom>
          <a:noFill/>
        </p:spPr>
        <p:txBody>
          <a:bodyPr wrap="square" rtlCol="0" anchor="ctr">
            <a:spAutoFit/>
          </a:bodyPr>
          <a:lstStyle/>
          <a:p>
            <a:pPr algn="ctr"/>
            <a:r>
              <a:rPr lang="en-US" dirty="0"/>
              <a:t>Forest</a:t>
            </a:r>
          </a:p>
        </p:txBody>
      </p:sp>
      <p:cxnSp>
        <p:nvCxnSpPr>
          <p:cNvPr id="26" name="Straight Arrow Connector 25">
            <a:extLst>
              <a:ext uri="{FF2B5EF4-FFF2-40B4-BE49-F238E27FC236}">
                <a16:creationId xmlns:a16="http://schemas.microsoft.com/office/drawing/2014/main" id="{F399CF8D-1293-D560-368B-96F9058F88C2}"/>
              </a:ext>
            </a:extLst>
          </p:cNvPr>
          <p:cNvCxnSpPr>
            <a:cxnSpLocks/>
            <a:endCxn id="19" idx="4"/>
          </p:cNvCxnSpPr>
          <p:nvPr/>
        </p:nvCxnSpPr>
        <p:spPr>
          <a:xfrm flipH="1" flipV="1">
            <a:off x="8922327" y="2549236"/>
            <a:ext cx="290946" cy="928255"/>
          </a:xfrm>
          <a:prstGeom prst="straightConnector1">
            <a:avLst/>
          </a:prstGeom>
          <a:ln>
            <a:solidFill>
              <a:schemeClr val="tx1">
                <a:lumMod val="50000"/>
                <a:lumOff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F71490-9772-7EE6-BB58-FBA1C27DF34C}"/>
              </a:ext>
            </a:extLst>
          </p:cNvPr>
          <p:cNvCxnSpPr>
            <a:cxnSpLocks/>
            <a:endCxn id="17" idx="4"/>
          </p:cNvCxnSpPr>
          <p:nvPr/>
        </p:nvCxnSpPr>
        <p:spPr>
          <a:xfrm flipV="1">
            <a:off x="9213273" y="2189018"/>
            <a:ext cx="415636" cy="1274618"/>
          </a:xfrm>
          <a:prstGeom prst="straightConnector1">
            <a:avLst/>
          </a:prstGeom>
          <a:ln>
            <a:solidFill>
              <a:schemeClr val="tx1">
                <a:lumMod val="50000"/>
                <a:lumOff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2DE3B40E-D35D-E032-4034-9741011F220C}"/>
              </a:ext>
            </a:extLst>
          </p:cNvPr>
          <p:cNvCxnSpPr>
            <a:cxnSpLocks/>
            <a:endCxn id="18" idx="3"/>
          </p:cNvCxnSpPr>
          <p:nvPr/>
        </p:nvCxnSpPr>
        <p:spPr>
          <a:xfrm flipV="1">
            <a:off x="9213273" y="2698563"/>
            <a:ext cx="723509" cy="778928"/>
          </a:xfrm>
          <a:prstGeom prst="straightConnector1">
            <a:avLst/>
          </a:prstGeom>
          <a:ln>
            <a:solidFill>
              <a:schemeClr val="tx1">
                <a:lumMod val="50000"/>
                <a:lumOff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C3C70BE4-55FD-7B5D-111C-0F8F7B05607D}"/>
              </a:ext>
            </a:extLst>
          </p:cNvPr>
          <p:cNvCxnSpPr>
            <a:cxnSpLocks/>
            <a:endCxn id="20" idx="1"/>
          </p:cNvCxnSpPr>
          <p:nvPr/>
        </p:nvCxnSpPr>
        <p:spPr>
          <a:xfrm>
            <a:off x="9230497" y="3496962"/>
            <a:ext cx="1035799" cy="1349212"/>
          </a:xfrm>
          <a:prstGeom prst="straightConnector1">
            <a:avLst/>
          </a:prstGeom>
          <a:ln>
            <a:solidFill>
              <a:schemeClr val="tx1">
                <a:lumMod val="50000"/>
                <a:lumOff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44E8474F-1E40-324A-002F-D1F9ADBD55EC}"/>
              </a:ext>
            </a:extLst>
          </p:cNvPr>
          <p:cNvCxnSpPr/>
          <p:nvPr/>
        </p:nvCxnSpPr>
        <p:spPr>
          <a:xfrm>
            <a:off x="5869459" y="3534032"/>
            <a:ext cx="1519882" cy="0"/>
          </a:xfrm>
          <a:prstGeom prst="straightConnector1">
            <a:avLst/>
          </a:prstGeom>
          <a:ln w="762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59482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DABC-CEE0-4DC1-F98F-05C543F39B0D}"/>
              </a:ext>
            </a:extLst>
          </p:cNvPr>
          <p:cNvSpPr>
            <a:spLocks noGrp="1"/>
          </p:cNvSpPr>
          <p:nvPr>
            <p:ph type="title"/>
          </p:nvPr>
        </p:nvSpPr>
        <p:spPr/>
        <p:txBody>
          <a:bodyPr/>
          <a:lstStyle/>
          <a:p>
            <a:r>
              <a:rPr lang="en-US" dirty="0"/>
              <a:t>Example – Topic Modeling</a:t>
            </a:r>
          </a:p>
        </p:txBody>
      </p:sp>
      <p:sp>
        <p:nvSpPr>
          <p:cNvPr id="3" name="Content Placeholder 2">
            <a:extLst>
              <a:ext uri="{FF2B5EF4-FFF2-40B4-BE49-F238E27FC236}">
                <a16:creationId xmlns:a16="http://schemas.microsoft.com/office/drawing/2014/main" id="{9B4C0B86-347F-D9BD-14E2-B7B601F06734}"/>
              </a:ext>
            </a:extLst>
          </p:cNvPr>
          <p:cNvSpPr>
            <a:spLocks noGrp="1"/>
          </p:cNvSpPr>
          <p:nvPr>
            <p:ph idx="1"/>
          </p:nvPr>
        </p:nvSpPr>
        <p:spPr>
          <a:xfrm>
            <a:off x="838200" y="1473201"/>
            <a:ext cx="10515600" cy="558800"/>
          </a:xfrm>
        </p:spPr>
        <p:txBody>
          <a:bodyPr/>
          <a:lstStyle/>
          <a:p>
            <a:pPr marL="0" indent="0">
              <a:buNone/>
            </a:pPr>
            <a:r>
              <a:rPr lang="en-US" dirty="0"/>
              <a:t>You can embed words, sentences, or full documents!</a:t>
            </a:r>
          </a:p>
        </p:txBody>
      </p:sp>
      <p:grpSp>
        <p:nvGrpSpPr>
          <p:cNvPr id="7" name="Group 6">
            <a:extLst>
              <a:ext uri="{FF2B5EF4-FFF2-40B4-BE49-F238E27FC236}">
                <a16:creationId xmlns:a16="http://schemas.microsoft.com/office/drawing/2014/main" id="{6A78F3A9-47E9-3860-BD47-F38A0A4AC25B}"/>
              </a:ext>
            </a:extLst>
          </p:cNvPr>
          <p:cNvGrpSpPr>
            <a:grpSpLocks noChangeAspect="1"/>
          </p:cNvGrpSpPr>
          <p:nvPr/>
        </p:nvGrpSpPr>
        <p:grpSpPr>
          <a:xfrm>
            <a:off x="4066857" y="2233849"/>
            <a:ext cx="1431163" cy="1914293"/>
            <a:chOff x="5095164" y="2133601"/>
            <a:chExt cx="2142699" cy="2866030"/>
          </a:xfrm>
        </p:grpSpPr>
        <p:grpSp>
          <p:nvGrpSpPr>
            <p:cNvPr id="8" name="Group 7">
              <a:extLst>
                <a:ext uri="{FF2B5EF4-FFF2-40B4-BE49-F238E27FC236}">
                  <a16:creationId xmlns:a16="http://schemas.microsoft.com/office/drawing/2014/main" id="{7C010B9F-1EDF-94C4-D9F2-D7656D412937}"/>
                </a:ext>
              </a:extLst>
            </p:cNvPr>
            <p:cNvGrpSpPr/>
            <p:nvPr/>
          </p:nvGrpSpPr>
          <p:grpSpPr>
            <a:xfrm>
              <a:off x="5095164" y="2133601"/>
              <a:ext cx="2142699" cy="2866030"/>
              <a:chOff x="313898" y="2142700"/>
              <a:chExt cx="2142699" cy="2866030"/>
            </a:xfrm>
          </p:grpSpPr>
          <p:sp>
            <p:nvSpPr>
              <p:cNvPr id="10" name="Rectangle 9">
                <a:extLst>
                  <a:ext uri="{FF2B5EF4-FFF2-40B4-BE49-F238E27FC236}">
                    <a16:creationId xmlns:a16="http://schemas.microsoft.com/office/drawing/2014/main" id="{79D2D9CF-D313-2150-40CD-16872628B1D0}"/>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806F8F2-9F9E-34DE-B85D-094FA8D26DB9}"/>
                  </a:ext>
                </a:extLst>
              </p:cNvPr>
              <p:cNvGrpSpPr/>
              <p:nvPr/>
            </p:nvGrpSpPr>
            <p:grpSpPr>
              <a:xfrm>
                <a:off x="589128" y="2934274"/>
                <a:ext cx="1592238" cy="1608162"/>
                <a:chOff x="5766178" y="3084394"/>
                <a:chExt cx="1592238" cy="1608162"/>
              </a:xfrm>
            </p:grpSpPr>
            <p:cxnSp>
              <p:nvCxnSpPr>
                <p:cNvPr id="12" name="Straight Connector 11">
                  <a:extLst>
                    <a:ext uri="{FF2B5EF4-FFF2-40B4-BE49-F238E27FC236}">
                      <a16:creationId xmlns:a16="http://schemas.microsoft.com/office/drawing/2014/main" id="{AB1EB9A8-A800-053A-F8EA-E49734E33202}"/>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CFDB6B6-7E6F-A07C-2C39-261E2AC5F7E7}"/>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AFEBF0C-9CE8-46FB-7F02-EC0E0E774225}"/>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7DDC9C4-21FE-AE0B-824D-1CD4A40F363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62439DC-DA4D-05C4-1E90-0B7681FD90E1}"/>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3AD2E2C-AA41-4CFA-40F6-8567E31BCCC8}"/>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 name="Graphic 8" descr="Body builder outline">
              <a:extLst>
                <a:ext uri="{FF2B5EF4-FFF2-40B4-BE49-F238E27FC236}">
                  <a16:creationId xmlns:a16="http://schemas.microsoft.com/office/drawing/2014/main" id="{0BFED82B-0708-73ED-5407-CA4FA019A5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8358" y="2357651"/>
              <a:ext cx="914400" cy="914400"/>
            </a:xfrm>
            <a:prstGeom prst="rect">
              <a:avLst/>
            </a:prstGeom>
          </p:spPr>
        </p:pic>
      </p:grpSp>
      <p:grpSp>
        <p:nvGrpSpPr>
          <p:cNvPr id="18" name="Group 17">
            <a:extLst>
              <a:ext uri="{FF2B5EF4-FFF2-40B4-BE49-F238E27FC236}">
                <a16:creationId xmlns:a16="http://schemas.microsoft.com/office/drawing/2014/main" id="{4B4BC84C-5931-2E51-96AC-239A769FC1D0}"/>
              </a:ext>
            </a:extLst>
          </p:cNvPr>
          <p:cNvGrpSpPr>
            <a:grpSpLocks noChangeAspect="1"/>
          </p:cNvGrpSpPr>
          <p:nvPr/>
        </p:nvGrpSpPr>
        <p:grpSpPr>
          <a:xfrm>
            <a:off x="3319830" y="2878196"/>
            <a:ext cx="1431163" cy="1914293"/>
            <a:chOff x="7431206" y="2122227"/>
            <a:chExt cx="2142699" cy="2866030"/>
          </a:xfrm>
        </p:grpSpPr>
        <p:grpSp>
          <p:nvGrpSpPr>
            <p:cNvPr id="19" name="Group 18">
              <a:extLst>
                <a:ext uri="{FF2B5EF4-FFF2-40B4-BE49-F238E27FC236}">
                  <a16:creationId xmlns:a16="http://schemas.microsoft.com/office/drawing/2014/main" id="{9A1EA7E5-25A3-6CCF-F51A-98AF25B291FE}"/>
                </a:ext>
              </a:extLst>
            </p:cNvPr>
            <p:cNvGrpSpPr/>
            <p:nvPr/>
          </p:nvGrpSpPr>
          <p:grpSpPr>
            <a:xfrm>
              <a:off x="7431206" y="2122227"/>
              <a:ext cx="2142699" cy="2866030"/>
              <a:chOff x="313898" y="2142700"/>
              <a:chExt cx="2142699" cy="2866030"/>
            </a:xfrm>
          </p:grpSpPr>
          <p:sp>
            <p:nvSpPr>
              <p:cNvPr id="21" name="Rectangle 20">
                <a:extLst>
                  <a:ext uri="{FF2B5EF4-FFF2-40B4-BE49-F238E27FC236}">
                    <a16:creationId xmlns:a16="http://schemas.microsoft.com/office/drawing/2014/main" id="{823ED5D6-6D0F-6621-B583-23BD91D957FE}"/>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5CF97A7-0DEF-C95A-E064-A7797DCAD960}"/>
                  </a:ext>
                </a:extLst>
              </p:cNvPr>
              <p:cNvGrpSpPr/>
              <p:nvPr/>
            </p:nvGrpSpPr>
            <p:grpSpPr>
              <a:xfrm>
                <a:off x="589128" y="2934274"/>
                <a:ext cx="1592238" cy="1608162"/>
                <a:chOff x="5766178" y="3084394"/>
                <a:chExt cx="1592238" cy="1608162"/>
              </a:xfrm>
            </p:grpSpPr>
            <p:cxnSp>
              <p:nvCxnSpPr>
                <p:cNvPr id="23" name="Straight Connector 22">
                  <a:extLst>
                    <a:ext uri="{FF2B5EF4-FFF2-40B4-BE49-F238E27FC236}">
                      <a16:creationId xmlns:a16="http://schemas.microsoft.com/office/drawing/2014/main" id="{B90021E6-C855-ACF6-19A2-A48D910C5294}"/>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85CA374-75A1-C772-B599-D0B085D1F273}"/>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2495EB2-446F-DA4A-68A1-24698D23C159}"/>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64D2FD9-0333-7AEF-F01B-A975A9AE4E1E}"/>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4C81D4DE-C102-CF93-D0D3-04DBDDE35517}"/>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0CD9801-7462-DE0E-AC5C-C519A991446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0" name="Graphic 19" descr="Soccer ball outline">
              <a:extLst>
                <a:ext uri="{FF2B5EF4-FFF2-40B4-BE49-F238E27FC236}">
                  <a16:creationId xmlns:a16="http://schemas.microsoft.com/office/drawing/2014/main" id="{9212CCC6-DF6A-3588-DB05-11003300AD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420" y="2289412"/>
              <a:ext cx="914400" cy="914400"/>
            </a:xfrm>
            <a:prstGeom prst="rect">
              <a:avLst/>
            </a:prstGeom>
          </p:spPr>
        </p:pic>
      </p:grpSp>
      <p:grpSp>
        <p:nvGrpSpPr>
          <p:cNvPr id="30" name="Group 29">
            <a:extLst>
              <a:ext uri="{FF2B5EF4-FFF2-40B4-BE49-F238E27FC236}">
                <a16:creationId xmlns:a16="http://schemas.microsoft.com/office/drawing/2014/main" id="{D0D43502-5660-E41B-5737-F8709B3FB0A9}"/>
              </a:ext>
            </a:extLst>
          </p:cNvPr>
          <p:cNvGrpSpPr>
            <a:grpSpLocks noChangeAspect="1"/>
          </p:cNvGrpSpPr>
          <p:nvPr/>
        </p:nvGrpSpPr>
        <p:grpSpPr>
          <a:xfrm>
            <a:off x="2617444" y="3518081"/>
            <a:ext cx="1431163" cy="1914293"/>
            <a:chOff x="2759122" y="2144974"/>
            <a:chExt cx="2142699" cy="2866030"/>
          </a:xfrm>
        </p:grpSpPr>
        <p:grpSp>
          <p:nvGrpSpPr>
            <p:cNvPr id="31" name="Group 30">
              <a:extLst>
                <a:ext uri="{FF2B5EF4-FFF2-40B4-BE49-F238E27FC236}">
                  <a16:creationId xmlns:a16="http://schemas.microsoft.com/office/drawing/2014/main" id="{A1CD1A8C-437C-574C-920D-793AE44DD79B}"/>
                </a:ext>
              </a:extLst>
            </p:cNvPr>
            <p:cNvGrpSpPr/>
            <p:nvPr/>
          </p:nvGrpSpPr>
          <p:grpSpPr>
            <a:xfrm>
              <a:off x="2759122" y="2144974"/>
              <a:ext cx="2142699" cy="2866030"/>
              <a:chOff x="313898" y="2142700"/>
              <a:chExt cx="2142699" cy="2866030"/>
            </a:xfrm>
          </p:grpSpPr>
          <p:sp>
            <p:nvSpPr>
              <p:cNvPr id="33" name="Rectangle 32">
                <a:extLst>
                  <a:ext uri="{FF2B5EF4-FFF2-40B4-BE49-F238E27FC236}">
                    <a16:creationId xmlns:a16="http://schemas.microsoft.com/office/drawing/2014/main" id="{F31FDC79-D827-E181-5089-D23CADC606ED}"/>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3B771D1-DB41-2049-BF30-B13B9CEC3A39}"/>
                  </a:ext>
                </a:extLst>
              </p:cNvPr>
              <p:cNvGrpSpPr/>
              <p:nvPr/>
            </p:nvGrpSpPr>
            <p:grpSpPr>
              <a:xfrm>
                <a:off x="589128" y="2934274"/>
                <a:ext cx="1592238" cy="1608162"/>
                <a:chOff x="5766178" y="3084394"/>
                <a:chExt cx="1592238" cy="1608162"/>
              </a:xfrm>
            </p:grpSpPr>
            <p:cxnSp>
              <p:nvCxnSpPr>
                <p:cNvPr id="35" name="Straight Connector 34">
                  <a:extLst>
                    <a:ext uri="{FF2B5EF4-FFF2-40B4-BE49-F238E27FC236}">
                      <a16:creationId xmlns:a16="http://schemas.microsoft.com/office/drawing/2014/main" id="{CB00D9B2-5283-AA7D-A424-CA284FD07953}"/>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05B676D-AC6F-713B-E653-894F4C4BA32F}"/>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964798A-8E0C-44B1-D0B5-69D82D91130D}"/>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9364BCC-20CC-A5F8-4831-CF10101D759B}"/>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4107BBE-9C5A-1FA9-7581-039F678CF97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34F995F-D534-8891-33DB-2FFC8B8B162C}"/>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32" name="Graphic 31" descr="Climbing outline">
              <a:extLst>
                <a:ext uri="{FF2B5EF4-FFF2-40B4-BE49-F238E27FC236}">
                  <a16:creationId xmlns:a16="http://schemas.microsoft.com/office/drawing/2014/main" id="{C28A40C2-289C-4622-AD65-9C99A79202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4591" y="2384947"/>
              <a:ext cx="914400" cy="914400"/>
            </a:xfrm>
            <a:prstGeom prst="rect">
              <a:avLst/>
            </a:prstGeom>
          </p:spPr>
        </p:pic>
      </p:grpSp>
      <p:grpSp>
        <p:nvGrpSpPr>
          <p:cNvPr id="41" name="Group 40">
            <a:extLst>
              <a:ext uri="{FF2B5EF4-FFF2-40B4-BE49-F238E27FC236}">
                <a16:creationId xmlns:a16="http://schemas.microsoft.com/office/drawing/2014/main" id="{93BB5A5D-5E3B-343C-613A-676999AC223F}"/>
              </a:ext>
            </a:extLst>
          </p:cNvPr>
          <p:cNvGrpSpPr>
            <a:grpSpLocks noChangeAspect="1"/>
          </p:cNvGrpSpPr>
          <p:nvPr/>
        </p:nvGrpSpPr>
        <p:grpSpPr>
          <a:xfrm>
            <a:off x="1935896" y="4172847"/>
            <a:ext cx="1432681" cy="1914293"/>
            <a:chOff x="327546" y="2156348"/>
            <a:chExt cx="2144973" cy="2866030"/>
          </a:xfrm>
        </p:grpSpPr>
        <p:grpSp>
          <p:nvGrpSpPr>
            <p:cNvPr id="42" name="Group 41">
              <a:extLst>
                <a:ext uri="{FF2B5EF4-FFF2-40B4-BE49-F238E27FC236}">
                  <a16:creationId xmlns:a16="http://schemas.microsoft.com/office/drawing/2014/main" id="{71BA95F8-DEF3-8951-5D13-BA1E2C8B42CE}"/>
                </a:ext>
              </a:extLst>
            </p:cNvPr>
            <p:cNvGrpSpPr/>
            <p:nvPr/>
          </p:nvGrpSpPr>
          <p:grpSpPr>
            <a:xfrm>
              <a:off x="327546" y="2156348"/>
              <a:ext cx="2142699" cy="2866030"/>
              <a:chOff x="313898" y="2142700"/>
              <a:chExt cx="2142699" cy="2866030"/>
            </a:xfrm>
          </p:grpSpPr>
          <p:sp>
            <p:nvSpPr>
              <p:cNvPr id="44" name="Rectangle 43">
                <a:extLst>
                  <a:ext uri="{FF2B5EF4-FFF2-40B4-BE49-F238E27FC236}">
                    <a16:creationId xmlns:a16="http://schemas.microsoft.com/office/drawing/2014/main" id="{A797C151-3C0D-027C-C5B3-593D129E2819}"/>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1DF6876-8114-1B1F-9CBD-13B8EE5C4D40}"/>
                  </a:ext>
                </a:extLst>
              </p:cNvPr>
              <p:cNvGrpSpPr/>
              <p:nvPr/>
            </p:nvGrpSpPr>
            <p:grpSpPr>
              <a:xfrm>
                <a:off x="589128" y="2934274"/>
                <a:ext cx="1592238" cy="1608162"/>
                <a:chOff x="5766178" y="3084394"/>
                <a:chExt cx="1592238" cy="1608162"/>
              </a:xfrm>
            </p:grpSpPr>
            <p:cxnSp>
              <p:nvCxnSpPr>
                <p:cNvPr id="46" name="Straight Connector 45">
                  <a:extLst>
                    <a:ext uri="{FF2B5EF4-FFF2-40B4-BE49-F238E27FC236}">
                      <a16:creationId xmlns:a16="http://schemas.microsoft.com/office/drawing/2014/main" id="{5F6ACAFF-144A-4D96-6144-77D0CE84BCB4}"/>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B0F2A02E-5338-0EF1-EC5C-A98E5479C41F}"/>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B69D29D3-BFD8-5692-A0A9-C408D5514630}"/>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A9A9EBD-8001-7E98-7543-AA6E84C9440B}"/>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40D464F-AC23-28FD-4C91-CF655FC1B9A8}"/>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74B57F0D-22F6-EDF1-BAAD-9B9234B9C38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43" name="Graphic 42" descr="Gymnast: Floor routine outline">
              <a:extLst>
                <a:ext uri="{FF2B5EF4-FFF2-40B4-BE49-F238E27FC236}">
                  <a16:creationId xmlns:a16="http://schemas.microsoft.com/office/drawing/2014/main" id="{1159BEAB-7E97-533D-8202-56701657C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46662" y="2371299"/>
              <a:ext cx="1025857" cy="1025857"/>
            </a:xfrm>
            <a:prstGeom prst="rect">
              <a:avLst/>
            </a:prstGeom>
          </p:spPr>
        </p:pic>
      </p:grpSp>
      <p:grpSp>
        <p:nvGrpSpPr>
          <p:cNvPr id="53" name="Group 52">
            <a:extLst>
              <a:ext uri="{FF2B5EF4-FFF2-40B4-BE49-F238E27FC236}">
                <a16:creationId xmlns:a16="http://schemas.microsoft.com/office/drawing/2014/main" id="{C097D312-7007-24CD-61B2-0350C3D7AEFC}"/>
              </a:ext>
            </a:extLst>
          </p:cNvPr>
          <p:cNvGrpSpPr>
            <a:grpSpLocks noChangeAspect="1"/>
          </p:cNvGrpSpPr>
          <p:nvPr/>
        </p:nvGrpSpPr>
        <p:grpSpPr>
          <a:xfrm>
            <a:off x="5695450" y="2228806"/>
            <a:ext cx="1431163" cy="1914293"/>
            <a:chOff x="6400799" y="2832339"/>
            <a:chExt cx="2172269" cy="2905582"/>
          </a:xfrm>
        </p:grpSpPr>
        <p:grpSp>
          <p:nvGrpSpPr>
            <p:cNvPr id="54" name="Group 53">
              <a:extLst>
                <a:ext uri="{FF2B5EF4-FFF2-40B4-BE49-F238E27FC236}">
                  <a16:creationId xmlns:a16="http://schemas.microsoft.com/office/drawing/2014/main" id="{889721CB-C5F6-B643-BE8B-583D98651233}"/>
                </a:ext>
              </a:extLst>
            </p:cNvPr>
            <p:cNvGrpSpPr/>
            <p:nvPr/>
          </p:nvGrpSpPr>
          <p:grpSpPr>
            <a:xfrm>
              <a:off x="6400799" y="2832339"/>
              <a:ext cx="2172269" cy="2905582"/>
              <a:chOff x="313898" y="2142700"/>
              <a:chExt cx="2142699" cy="2866030"/>
            </a:xfrm>
          </p:grpSpPr>
          <p:sp>
            <p:nvSpPr>
              <p:cNvPr id="56" name="Rectangle 55">
                <a:extLst>
                  <a:ext uri="{FF2B5EF4-FFF2-40B4-BE49-F238E27FC236}">
                    <a16:creationId xmlns:a16="http://schemas.microsoft.com/office/drawing/2014/main" id="{DD3E8745-722D-B6B1-CEB4-B1D5CF5D1A47}"/>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BD84109D-A8BF-AA9E-F558-E87CD6F8AE1C}"/>
                  </a:ext>
                </a:extLst>
              </p:cNvPr>
              <p:cNvGrpSpPr/>
              <p:nvPr/>
            </p:nvGrpSpPr>
            <p:grpSpPr>
              <a:xfrm>
                <a:off x="589128" y="2934274"/>
                <a:ext cx="1592238" cy="1608162"/>
                <a:chOff x="5766178" y="3084394"/>
                <a:chExt cx="1592238" cy="1608162"/>
              </a:xfrm>
            </p:grpSpPr>
            <p:cxnSp>
              <p:nvCxnSpPr>
                <p:cNvPr id="58" name="Straight Connector 57">
                  <a:extLst>
                    <a:ext uri="{FF2B5EF4-FFF2-40B4-BE49-F238E27FC236}">
                      <a16:creationId xmlns:a16="http://schemas.microsoft.com/office/drawing/2014/main" id="{37F72F41-3286-44B1-455B-C32038EF334E}"/>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6E85D8AA-20D1-8597-8B4C-0458C832BCE0}"/>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8556DC70-461F-D9B7-3AD5-FFBB0F55A7E4}"/>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63D84739-4716-27E2-0094-04DB389DD3FD}"/>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D39460C8-B8F6-82BC-0E7F-D3AB6B171989}"/>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94D6F92-2BD2-1B59-E46B-94D1832155F1}"/>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55" name="Graphic 54" descr="Drama outline">
              <a:extLst>
                <a:ext uri="{FF2B5EF4-FFF2-40B4-BE49-F238E27FC236}">
                  <a16:creationId xmlns:a16="http://schemas.microsoft.com/office/drawing/2014/main" id="{29A159BD-517B-FC80-2F3B-C742E814F1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1247" y="3149221"/>
              <a:ext cx="914400" cy="914400"/>
            </a:xfrm>
            <a:prstGeom prst="rect">
              <a:avLst/>
            </a:prstGeom>
          </p:spPr>
        </p:pic>
      </p:grpSp>
      <p:grpSp>
        <p:nvGrpSpPr>
          <p:cNvPr id="64" name="Group 63">
            <a:extLst>
              <a:ext uri="{FF2B5EF4-FFF2-40B4-BE49-F238E27FC236}">
                <a16:creationId xmlns:a16="http://schemas.microsoft.com/office/drawing/2014/main" id="{A6382015-3B22-E45B-DB06-781C143C00EC}"/>
              </a:ext>
            </a:extLst>
          </p:cNvPr>
          <p:cNvGrpSpPr>
            <a:grpSpLocks noChangeAspect="1"/>
          </p:cNvGrpSpPr>
          <p:nvPr/>
        </p:nvGrpSpPr>
        <p:grpSpPr>
          <a:xfrm>
            <a:off x="4968080" y="2969320"/>
            <a:ext cx="1431162" cy="1914293"/>
            <a:chOff x="5133027" y="3452884"/>
            <a:chExt cx="2157153" cy="2885363"/>
          </a:xfrm>
        </p:grpSpPr>
        <p:grpSp>
          <p:nvGrpSpPr>
            <p:cNvPr id="65" name="Group 64">
              <a:extLst>
                <a:ext uri="{FF2B5EF4-FFF2-40B4-BE49-F238E27FC236}">
                  <a16:creationId xmlns:a16="http://schemas.microsoft.com/office/drawing/2014/main" id="{752BB2EC-EAC8-5E5B-1499-C4892D869C33}"/>
                </a:ext>
              </a:extLst>
            </p:cNvPr>
            <p:cNvGrpSpPr/>
            <p:nvPr/>
          </p:nvGrpSpPr>
          <p:grpSpPr>
            <a:xfrm>
              <a:off x="5133027" y="3452884"/>
              <a:ext cx="2157153" cy="2885363"/>
              <a:chOff x="313898" y="2142700"/>
              <a:chExt cx="2142699" cy="2866030"/>
            </a:xfrm>
          </p:grpSpPr>
          <p:sp>
            <p:nvSpPr>
              <p:cNvPr id="67" name="Rectangle 66">
                <a:extLst>
                  <a:ext uri="{FF2B5EF4-FFF2-40B4-BE49-F238E27FC236}">
                    <a16:creationId xmlns:a16="http://schemas.microsoft.com/office/drawing/2014/main" id="{D80763E3-DB8F-1195-E811-612E55A035B9}"/>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D5F22F45-8D64-8D6D-EB96-9A0BC2339A00}"/>
                  </a:ext>
                </a:extLst>
              </p:cNvPr>
              <p:cNvGrpSpPr/>
              <p:nvPr/>
            </p:nvGrpSpPr>
            <p:grpSpPr>
              <a:xfrm>
                <a:off x="589128" y="2934274"/>
                <a:ext cx="1592238" cy="1608162"/>
                <a:chOff x="5766178" y="3084394"/>
                <a:chExt cx="1592238" cy="1608162"/>
              </a:xfrm>
            </p:grpSpPr>
            <p:cxnSp>
              <p:nvCxnSpPr>
                <p:cNvPr id="69" name="Straight Connector 68">
                  <a:extLst>
                    <a:ext uri="{FF2B5EF4-FFF2-40B4-BE49-F238E27FC236}">
                      <a16:creationId xmlns:a16="http://schemas.microsoft.com/office/drawing/2014/main" id="{7EEF143D-3BBC-B645-3EA4-5C8CCC001150}"/>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F44165A1-946F-A689-DFF6-08ACFD595A43}"/>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80A36392-0F03-2233-FFFB-B6E198F7D37A}"/>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23C5875-E319-D549-784C-4873DE98B9EB}"/>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9B2BA431-2122-919A-F766-7AF3F4C73D19}"/>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F68B416-01A6-A004-F5C9-2D9FB4D0BA81}"/>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66" name="Graphic 65" descr="Maracas outline">
              <a:extLst>
                <a:ext uri="{FF2B5EF4-FFF2-40B4-BE49-F238E27FC236}">
                  <a16:creationId xmlns:a16="http://schemas.microsoft.com/office/drawing/2014/main" id="{C8572566-26D7-4AF9-23FC-0A8984F951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00549" y="3665560"/>
              <a:ext cx="1148687" cy="1148687"/>
            </a:xfrm>
            <a:prstGeom prst="rect">
              <a:avLst/>
            </a:prstGeom>
          </p:spPr>
        </p:pic>
      </p:grpSp>
      <p:grpSp>
        <p:nvGrpSpPr>
          <p:cNvPr id="75" name="Group 74">
            <a:extLst>
              <a:ext uri="{FF2B5EF4-FFF2-40B4-BE49-F238E27FC236}">
                <a16:creationId xmlns:a16="http://schemas.microsoft.com/office/drawing/2014/main" id="{A89B5BFC-6DA4-EE2C-EC23-653DDC19BF47}"/>
              </a:ext>
            </a:extLst>
          </p:cNvPr>
          <p:cNvGrpSpPr>
            <a:grpSpLocks noChangeAspect="1"/>
          </p:cNvGrpSpPr>
          <p:nvPr/>
        </p:nvGrpSpPr>
        <p:grpSpPr>
          <a:xfrm>
            <a:off x="4281634" y="3647893"/>
            <a:ext cx="1431163" cy="1914293"/>
            <a:chOff x="3339154" y="3098042"/>
            <a:chExt cx="2075526" cy="2776180"/>
          </a:xfrm>
        </p:grpSpPr>
        <p:grpSp>
          <p:nvGrpSpPr>
            <p:cNvPr id="76" name="Group 75">
              <a:extLst>
                <a:ext uri="{FF2B5EF4-FFF2-40B4-BE49-F238E27FC236}">
                  <a16:creationId xmlns:a16="http://schemas.microsoft.com/office/drawing/2014/main" id="{18945FA4-3251-E835-B661-9DEC45E481D4}"/>
                </a:ext>
              </a:extLst>
            </p:cNvPr>
            <p:cNvGrpSpPr/>
            <p:nvPr/>
          </p:nvGrpSpPr>
          <p:grpSpPr>
            <a:xfrm>
              <a:off x="3339154" y="3098042"/>
              <a:ext cx="2075526" cy="2776180"/>
              <a:chOff x="313898" y="2142700"/>
              <a:chExt cx="2142699" cy="2866030"/>
            </a:xfrm>
          </p:grpSpPr>
          <p:sp>
            <p:nvSpPr>
              <p:cNvPr id="78" name="Rectangle 77">
                <a:extLst>
                  <a:ext uri="{FF2B5EF4-FFF2-40B4-BE49-F238E27FC236}">
                    <a16:creationId xmlns:a16="http://schemas.microsoft.com/office/drawing/2014/main" id="{E24F2E54-029A-DCE7-CC78-B34FAC40261A}"/>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AA339D28-4DD7-C7A6-E47F-594CC9DFDF5C}"/>
                  </a:ext>
                </a:extLst>
              </p:cNvPr>
              <p:cNvGrpSpPr/>
              <p:nvPr/>
            </p:nvGrpSpPr>
            <p:grpSpPr>
              <a:xfrm>
                <a:off x="589128" y="2934274"/>
                <a:ext cx="1592238" cy="1608162"/>
                <a:chOff x="5766178" y="3084394"/>
                <a:chExt cx="1592238" cy="1608162"/>
              </a:xfrm>
            </p:grpSpPr>
            <p:cxnSp>
              <p:nvCxnSpPr>
                <p:cNvPr id="80" name="Straight Connector 79">
                  <a:extLst>
                    <a:ext uri="{FF2B5EF4-FFF2-40B4-BE49-F238E27FC236}">
                      <a16:creationId xmlns:a16="http://schemas.microsoft.com/office/drawing/2014/main" id="{D75399C5-9F4E-66E0-0BB8-B79C3DFDA241}"/>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C5341CA9-45AD-252A-004F-118E630DE256}"/>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79125904-7ED8-C75A-1B04-56D1E6807B72}"/>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248041D-609D-3C0D-F356-6DA3464CDBA2}"/>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D4FEDCBD-9A16-E32B-F28E-C64237458851}"/>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412010E1-E292-37D5-819F-D7CE98757A5E}"/>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77" name="Graphic 76" descr="Bongo outline">
              <a:extLst>
                <a:ext uri="{FF2B5EF4-FFF2-40B4-BE49-F238E27FC236}">
                  <a16:creationId xmlns:a16="http://schemas.microsoft.com/office/drawing/2014/main" id="{ADBA8EC0-01CD-B79A-D108-37DC15DD0B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4454" y="3378957"/>
              <a:ext cx="1066801" cy="1066801"/>
            </a:xfrm>
            <a:prstGeom prst="rect">
              <a:avLst/>
            </a:prstGeom>
          </p:spPr>
        </p:pic>
      </p:grpSp>
      <p:grpSp>
        <p:nvGrpSpPr>
          <p:cNvPr id="86" name="Group 85">
            <a:extLst>
              <a:ext uri="{FF2B5EF4-FFF2-40B4-BE49-F238E27FC236}">
                <a16:creationId xmlns:a16="http://schemas.microsoft.com/office/drawing/2014/main" id="{EEB0FB06-718C-E195-47BF-55EAF99C66FE}"/>
              </a:ext>
            </a:extLst>
          </p:cNvPr>
          <p:cNvGrpSpPr>
            <a:grpSpLocks noChangeAspect="1"/>
          </p:cNvGrpSpPr>
          <p:nvPr/>
        </p:nvGrpSpPr>
        <p:grpSpPr>
          <a:xfrm>
            <a:off x="3545492" y="4308613"/>
            <a:ext cx="1431163" cy="1914293"/>
            <a:chOff x="6662096" y="2661314"/>
            <a:chExt cx="2320406" cy="3103727"/>
          </a:xfrm>
        </p:grpSpPr>
        <p:grpSp>
          <p:nvGrpSpPr>
            <p:cNvPr id="87" name="Group 86">
              <a:extLst>
                <a:ext uri="{FF2B5EF4-FFF2-40B4-BE49-F238E27FC236}">
                  <a16:creationId xmlns:a16="http://schemas.microsoft.com/office/drawing/2014/main" id="{2C34C239-B606-8F8E-A1BE-B9E79D89554E}"/>
                </a:ext>
              </a:extLst>
            </p:cNvPr>
            <p:cNvGrpSpPr/>
            <p:nvPr/>
          </p:nvGrpSpPr>
          <p:grpSpPr>
            <a:xfrm>
              <a:off x="6662096" y="2661314"/>
              <a:ext cx="2320406" cy="3103727"/>
              <a:chOff x="313898" y="2142700"/>
              <a:chExt cx="2142699" cy="2866030"/>
            </a:xfrm>
          </p:grpSpPr>
          <p:sp>
            <p:nvSpPr>
              <p:cNvPr id="89" name="Rectangle 88">
                <a:extLst>
                  <a:ext uri="{FF2B5EF4-FFF2-40B4-BE49-F238E27FC236}">
                    <a16:creationId xmlns:a16="http://schemas.microsoft.com/office/drawing/2014/main" id="{048D6FE6-DEF7-D07C-DE31-1D0D121AD2B9}"/>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49C96AA-41D7-353C-FBBC-E66C475A6784}"/>
                  </a:ext>
                </a:extLst>
              </p:cNvPr>
              <p:cNvGrpSpPr/>
              <p:nvPr/>
            </p:nvGrpSpPr>
            <p:grpSpPr>
              <a:xfrm>
                <a:off x="589128" y="2934274"/>
                <a:ext cx="1592238" cy="1608162"/>
                <a:chOff x="5766178" y="3084394"/>
                <a:chExt cx="1592238" cy="1608162"/>
              </a:xfrm>
            </p:grpSpPr>
            <p:cxnSp>
              <p:nvCxnSpPr>
                <p:cNvPr id="91" name="Straight Connector 90">
                  <a:extLst>
                    <a:ext uri="{FF2B5EF4-FFF2-40B4-BE49-F238E27FC236}">
                      <a16:creationId xmlns:a16="http://schemas.microsoft.com/office/drawing/2014/main" id="{96002DB5-2F68-D436-1EE6-DFDA946BBA73}"/>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7DC825E3-006B-9DDC-AAAE-309630AC8E78}"/>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71979394-8E84-B14E-0B78-5A73902BC247}"/>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E56D0D6C-3355-0D8B-E12A-D66734C83119}"/>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36FF8EDE-AEF9-5FBA-79D0-788C4F625B9A}"/>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DE0A05D-22E7-0677-E4EE-00517A860E25}"/>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88" name="Graphic 87" descr="Puppet outline">
              <a:extLst>
                <a:ext uri="{FF2B5EF4-FFF2-40B4-BE49-F238E27FC236}">
                  <a16:creationId xmlns:a16="http://schemas.microsoft.com/office/drawing/2014/main" id="{8D278AF0-954F-DA20-AE68-D2588D2CFE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77033" y="2971800"/>
              <a:ext cx="914400" cy="914400"/>
            </a:xfrm>
            <a:prstGeom prst="rect">
              <a:avLst/>
            </a:prstGeom>
          </p:spPr>
        </p:pic>
      </p:grpSp>
      <p:grpSp>
        <p:nvGrpSpPr>
          <p:cNvPr id="97" name="Group 96">
            <a:extLst>
              <a:ext uri="{FF2B5EF4-FFF2-40B4-BE49-F238E27FC236}">
                <a16:creationId xmlns:a16="http://schemas.microsoft.com/office/drawing/2014/main" id="{DAD98D15-3D86-1E21-BA4B-23318C8E8479}"/>
              </a:ext>
            </a:extLst>
          </p:cNvPr>
          <p:cNvGrpSpPr>
            <a:grpSpLocks noChangeAspect="1"/>
          </p:cNvGrpSpPr>
          <p:nvPr/>
        </p:nvGrpSpPr>
        <p:grpSpPr>
          <a:xfrm>
            <a:off x="7319136" y="2240892"/>
            <a:ext cx="1431163" cy="1914293"/>
            <a:chOff x="9976515" y="3784978"/>
            <a:chExt cx="1997122" cy="2671309"/>
          </a:xfrm>
        </p:grpSpPr>
        <p:grpSp>
          <p:nvGrpSpPr>
            <p:cNvPr id="98" name="Group 97">
              <a:extLst>
                <a:ext uri="{FF2B5EF4-FFF2-40B4-BE49-F238E27FC236}">
                  <a16:creationId xmlns:a16="http://schemas.microsoft.com/office/drawing/2014/main" id="{DCCC7657-CD69-990A-4704-E6C8066A9D4E}"/>
                </a:ext>
              </a:extLst>
            </p:cNvPr>
            <p:cNvGrpSpPr/>
            <p:nvPr/>
          </p:nvGrpSpPr>
          <p:grpSpPr>
            <a:xfrm>
              <a:off x="9976515" y="3784978"/>
              <a:ext cx="1997122" cy="2671309"/>
              <a:chOff x="313898" y="2142700"/>
              <a:chExt cx="2142699" cy="2866030"/>
            </a:xfrm>
          </p:grpSpPr>
          <p:sp>
            <p:nvSpPr>
              <p:cNvPr id="100" name="Rectangle 99">
                <a:extLst>
                  <a:ext uri="{FF2B5EF4-FFF2-40B4-BE49-F238E27FC236}">
                    <a16:creationId xmlns:a16="http://schemas.microsoft.com/office/drawing/2014/main" id="{520D773C-4F81-61A9-5D86-4554F81BE8EC}"/>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FBD4AF27-B4B5-1872-C9D2-ACBCB0A7DDCA}"/>
                  </a:ext>
                </a:extLst>
              </p:cNvPr>
              <p:cNvGrpSpPr/>
              <p:nvPr/>
            </p:nvGrpSpPr>
            <p:grpSpPr>
              <a:xfrm>
                <a:off x="589128" y="2934274"/>
                <a:ext cx="1592238" cy="1608162"/>
                <a:chOff x="5766178" y="3084394"/>
                <a:chExt cx="1592238" cy="1608162"/>
              </a:xfrm>
            </p:grpSpPr>
            <p:cxnSp>
              <p:nvCxnSpPr>
                <p:cNvPr id="102" name="Straight Connector 101">
                  <a:extLst>
                    <a:ext uri="{FF2B5EF4-FFF2-40B4-BE49-F238E27FC236}">
                      <a16:creationId xmlns:a16="http://schemas.microsoft.com/office/drawing/2014/main" id="{A3522B7D-BE55-4A78-156E-75B6B2325C39}"/>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D9A5E625-6BBD-08C2-BA4C-55F11874B619}"/>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E380C303-52E9-7F44-A792-5B338BD95E4E}"/>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0E10235E-14F6-7C3E-F47B-3DD5AEBBA47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EA6832BF-6E3F-BF61-5D37-CDF20A244E93}"/>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099A92CB-E133-0F0A-8F59-23CE7677894C}"/>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9" name="Graphic 98" descr="Nerve outline">
              <a:extLst>
                <a:ext uri="{FF2B5EF4-FFF2-40B4-BE49-F238E27FC236}">
                  <a16:creationId xmlns:a16="http://schemas.microsoft.com/office/drawing/2014/main" id="{51B7CEA2-03C3-8244-0C87-E5EA0BE656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flipV="1">
              <a:off x="10975074" y="3981735"/>
              <a:ext cx="914400" cy="914400"/>
            </a:xfrm>
            <a:prstGeom prst="rect">
              <a:avLst/>
            </a:prstGeom>
          </p:spPr>
        </p:pic>
      </p:grpSp>
      <p:grpSp>
        <p:nvGrpSpPr>
          <p:cNvPr id="108" name="Group 107">
            <a:extLst>
              <a:ext uri="{FF2B5EF4-FFF2-40B4-BE49-F238E27FC236}">
                <a16:creationId xmlns:a16="http://schemas.microsoft.com/office/drawing/2014/main" id="{93809310-C307-AD82-F427-F5BFE6429DEB}"/>
              </a:ext>
            </a:extLst>
          </p:cNvPr>
          <p:cNvGrpSpPr>
            <a:grpSpLocks noChangeAspect="1"/>
          </p:cNvGrpSpPr>
          <p:nvPr/>
        </p:nvGrpSpPr>
        <p:grpSpPr>
          <a:xfrm>
            <a:off x="6650685" y="2901609"/>
            <a:ext cx="1433153" cy="1914293"/>
            <a:chOff x="7754577" y="1201002"/>
            <a:chExt cx="1637357" cy="2187053"/>
          </a:xfrm>
        </p:grpSpPr>
        <p:grpSp>
          <p:nvGrpSpPr>
            <p:cNvPr id="109" name="Group 108">
              <a:extLst>
                <a:ext uri="{FF2B5EF4-FFF2-40B4-BE49-F238E27FC236}">
                  <a16:creationId xmlns:a16="http://schemas.microsoft.com/office/drawing/2014/main" id="{1E53DF95-010F-F4F8-0738-AB30E6ECEF3A}"/>
                </a:ext>
              </a:extLst>
            </p:cNvPr>
            <p:cNvGrpSpPr/>
            <p:nvPr/>
          </p:nvGrpSpPr>
          <p:grpSpPr>
            <a:xfrm>
              <a:off x="7754577" y="1201002"/>
              <a:ext cx="1635083" cy="2187053"/>
              <a:chOff x="313898" y="2142700"/>
              <a:chExt cx="2142699" cy="2866030"/>
            </a:xfrm>
          </p:grpSpPr>
          <p:sp>
            <p:nvSpPr>
              <p:cNvPr id="111" name="Rectangle 110">
                <a:extLst>
                  <a:ext uri="{FF2B5EF4-FFF2-40B4-BE49-F238E27FC236}">
                    <a16:creationId xmlns:a16="http://schemas.microsoft.com/office/drawing/2014/main" id="{7A157A46-CBDF-8A1F-F43D-ED1A513607B5}"/>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C1A37DD6-4804-0D44-AD80-8279266092C2}"/>
                  </a:ext>
                </a:extLst>
              </p:cNvPr>
              <p:cNvGrpSpPr/>
              <p:nvPr/>
            </p:nvGrpSpPr>
            <p:grpSpPr>
              <a:xfrm>
                <a:off x="589128" y="2934274"/>
                <a:ext cx="1592238" cy="1608162"/>
                <a:chOff x="5766178" y="3084394"/>
                <a:chExt cx="1592238" cy="1608162"/>
              </a:xfrm>
            </p:grpSpPr>
            <p:cxnSp>
              <p:nvCxnSpPr>
                <p:cNvPr id="113" name="Straight Connector 112">
                  <a:extLst>
                    <a:ext uri="{FF2B5EF4-FFF2-40B4-BE49-F238E27FC236}">
                      <a16:creationId xmlns:a16="http://schemas.microsoft.com/office/drawing/2014/main" id="{623DB07B-C77B-213C-3ECC-2AD492031DB4}"/>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4036F7A-358F-25DF-9D7E-60611D596EBF}"/>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9D9884E7-C8DB-1CF7-FF8D-BB230EAE0E3E}"/>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44D604A6-9027-91E9-B975-71CDD4A66282}"/>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80B944F9-16B4-B964-0746-692F925EF3BE}"/>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176FDB3-71E9-0F47-F32E-D845C1C47DA6}"/>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10" name="Graphic 109" descr="Flask outline">
              <a:extLst>
                <a:ext uri="{FF2B5EF4-FFF2-40B4-BE49-F238E27FC236}">
                  <a16:creationId xmlns:a16="http://schemas.microsoft.com/office/drawing/2014/main" id="{44242977-2211-E030-7360-AF8AEC0EF47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77534" y="1334069"/>
              <a:ext cx="914400" cy="914400"/>
            </a:xfrm>
            <a:prstGeom prst="rect">
              <a:avLst/>
            </a:prstGeom>
          </p:spPr>
        </p:pic>
      </p:grpSp>
      <p:grpSp>
        <p:nvGrpSpPr>
          <p:cNvPr id="119" name="Group 118">
            <a:extLst>
              <a:ext uri="{FF2B5EF4-FFF2-40B4-BE49-F238E27FC236}">
                <a16:creationId xmlns:a16="http://schemas.microsoft.com/office/drawing/2014/main" id="{88D2DD2E-6CE1-D1B4-200E-1D730F570952}"/>
              </a:ext>
            </a:extLst>
          </p:cNvPr>
          <p:cNvGrpSpPr>
            <a:grpSpLocks noChangeAspect="1"/>
          </p:cNvGrpSpPr>
          <p:nvPr/>
        </p:nvGrpSpPr>
        <p:grpSpPr>
          <a:xfrm>
            <a:off x="6016753" y="3583421"/>
            <a:ext cx="1455775" cy="1914293"/>
            <a:chOff x="10095167" y="1544671"/>
            <a:chExt cx="1614614" cy="2123162"/>
          </a:xfrm>
        </p:grpSpPr>
        <p:grpSp>
          <p:nvGrpSpPr>
            <p:cNvPr id="120" name="Group 119">
              <a:extLst>
                <a:ext uri="{FF2B5EF4-FFF2-40B4-BE49-F238E27FC236}">
                  <a16:creationId xmlns:a16="http://schemas.microsoft.com/office/drawing/2014/main" id="{17A2913A-0DE0-6581-4D9B-F49B1B3781E3}"/>
                </a:ext>
              </a:extLst>
            </p:cNvPr>
            <p:cNvGrpSpPr/>
            <p:nvPr/>
          </p:nvGrpSpPr>
          <p:grpSpPr>
            <a:xfrm>
              <a:off x="10095167" y="1544671"/>
              <a:ext cx="1587317" cy="2123162"/>
              <a:chOff x="313898" y="2142700"/>
              <a:chExt cx="2142699" cy="2866030"/>
            </a:xfrm>
          </p:grpSpPr>
          <p:sp>
            <p:nvSpPr>
              <p:cNvPr id="122" name="Rectangle 121">
                <a:extLst>
                  <a:ext uri="{FF2B5EF4-FFF2-40B4-BE49-F238E27FC236}">
                    <a16:creationId xmlns:a16="http://schemas.microsoft.com/office/drawing/2014/main" id="{D17039C6-4E8A-20F6-FECA-452AAF6BF939}"/>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9AACB1F4-EB77-C13B-FFF5-94ADDF1FEF82}"/>
                  </a:ext>
                </a:extLst>
              </p:cNvPr>
              <p:cNvGrpSpPr/>
              <p:nvPr/>
            </p:nvGrpSpPr>
            <p:grpSpPr>
              <a:xfrm>
                <a:off x="589128" y="2934274"/>
                <a:ext cx="1592238" cy="1608162"/>
                <a:chOff x="5766178" y="3084394"/>
                <a:chExt cx="1592238" cy="1608162"/>
              </a:xfrm>
            </p:grpSpPr>
            <p:cxnSp>
              <p:nvCxnSpPr>
                <p:cNvPr id="124" name="Straight Connector 123">
                  <a:extLst>
                    <a:ext uri="{FF2B5EF4-FFF2-40B4-BE49-F238E27FC236}">
                      <a16:creationId xmlns:a16="http://schemas.microsoft.com/office/drawing/2014/main" id="{7A5A46B6-DDC9-6451-FCE4-5A0B1A0C7933}"/>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72A77189-6F2B-7C1D-BBF9-807C51358E1B}"/>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A9CE8615-6C78-F474-9624-584895820780}"/>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3F44865F-31C2-089F-8A31-D907F8688AE6}"/>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793B6406-1437-6759-D206-86EA579CC109}"/>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D923852F-2AE0-55D3-6E18-6E3489A3821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21" name="Graphic 120" descr="Mitochondria outline">
              <a:extLst>
                <a:ext uri="{FF2B5EF4-FFF2-40B4-BE49-F238E27FC236}">
                  <a16:creationId xmlns:a16="http://schemas.microsoft.com/office/drawing/2014/main" id="{9D13328B-E454-74A3-D6D4-F828385E206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63619" y="1636594"/>
              <a:ext cx="846162" cy="846162"/>
            </a:xfrm>
            <a:prstGeom prst="rect">
              <a:avLst/>
            </a:prstGeom>
          </p:spPr>
        </p:pic>
      </p:grpSp>
      <p:grpSp>
        <p:nvGrpSpPr>
          <p:cNvPr id="131" name="Group 130">
            <a:extLst>
              <a:ext uri="{FF2B5EF4-FFF2-40B4-BE49-F238E27FC236}">
                <a16:creationId xmlns:a16="http://schemas.microsoft.com/office/drawing/2014/main" id="{830804BE-DA31-7432-8A02-4EFE2CCB5B5C}"/>
              </a:ext>
            </a:extLst>
          </p:cNvPr>
          <p:cNvGrpSpPr>
            <a:grpSpLocks noChangeAspect="1"/>
          </p:cNvGrpSpPr>
          <p:nvPr/>
        </p:nvGrpSpPr>
        <p:grpSpPr>
          <a:xfrm>
            <a:off x="5332227" y="4243876"/>
            <a:ext cx="1431163" cy="1914293"/>
            <a:chOff x="7825091" y="3796352"/>
            <a:chExt cx="1635083" cy="2187053"/>
          </a:xfrm>
        </p:grpSpPr>
        <p:grpSp>
          <p:nvGrpSpPr>
            <p:cNvPr id="132" name="Group 131">
              <a:extLst>
                <a:ext uri="{FF2B5EF4-FFF2-40B4-BE49-F238E27FC236}">
                  <a16:creationId xmlns:a16="http://schemas.microsoft.com/office/drawing/2014/main" id="{F0071B26-873C-D67D-1C36-AA9FBBF78681}"/>
                </a:ext>
              </a:extLst>
            </p:cNvPr>
            <p:cNvGrpSpPr/>
            <p:nvPr/>
          </p:nvGrpSpPr>
          <p:grpSpPr>
            <a:xfrm>
              <a:off x="7825091" y="3796352"/>
              <a:ext cx="1635083" cy="2187053"/>
              <a:chOff x="313898" y="2142700"/>
              <a:chExt cx="2142699" cy="2866030"/>
            </a:xfrm>
          </p:grpSpPr>
          <p:sp>
            <p:nvSpPr>
              <p:cNvPr id="134" name="Rectangle 133">
                <a:extLst>
                  <a:ext uri="{FF2B5EF4-FFF2-40B4-BE49-F238E27FC236}">
                    <a16:creationId xmlns:a16="http://schemas.microsoft.com/office/drawing/2014/main" id="{E9ED2C7E-608A-6ECB-C4A6-586C425E5043}"/>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03C18829-14B5-A83E-D7A5-30E34C86D56A}"/>
                  </a:ext>
                </a:extLst>
              </p:cNvPr>
              <p:cNvGrpSpPr/>
              <p:nvPr/>
            </p:nvGrpSpPr>
            <p:grpSpPr>
              <a:xfrm>
                <a:off x="589128" y="2934274"/>
                <a:ext cx="1592238" cy="1608162"/>
                <a:chOff x="5766178" y="3084394"/>
                <a:chExt cx="1592238" cy="1608162"/>
              </a:xfrm>
            </p:grpSpPr>
            <p:cxnSp>
              <p:nvCxnSpPr>
                <p:cNvPr id="136" name="Straight Connector 135">
                  <a:extLst>
                    <a:ext uri="{FF2B5EF4-FFF2-40B4-BE49-F238E27FC236}">
                      <a16:creationId xmlns:a16="http://schemas.microsoft.com/office/drawing/2014/main" id="{7FC9B12C-F6A2-C718-7076-17929607036D}"/>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505D2FF3-AA93-7198-2F9B-596F72B37BAF}"/>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7DF2ABEE-8298-EC19-1ACD-29715E03351B}"/>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71742762-B61B-4833-67CC-D94D2AC2CB7D}"/>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90DFF5C6-5F5E-8A89-2B93-F66226FEFE87}"/>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A67C1DD9-2B1B-B33B-1EA0-7EE0750667A5}"/>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33" name="Graphic 132" descr="Atom outline">
              <a:extLst>
                <a:ext uri="{FF2B5EF4-FFF2-40B4-BE49-F238E27FC236}">
                  <a16:creationId xmlns:a16="http://schemas.microsoft.com/office/drawing/2014/main" id="{7B645C52-2B88-88B3-5D6B-C35B10B8FDE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45774" y="3872552"/>
              <a:ext cx="914400" cy="914400"/>
            </a:xfrm>
            <a:prstGeom prst="rect">
              <a:avLst/>
            </a:prstGeom>
          </p:spPr>
        </p:pic>
      </p:grpSp>
    </p:spTree>
    <p:extLst>
      <p:ext uri="{BB962C8B-B14F-4D97-AF65-F5344CB8AC3E}">
        <p14:creationId xmlns:p14="http://schemas.microsoft.com/office/powerpoint/2010/main" val="1659079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0560F-3885-526C-04B7-161DBA347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23DA8-920D-FBE6-456D-978224C90740}"/>
              </a:ext>
            </a:extLst>
          </p:cNvPr>
          <p:cNvSpPr>
            <a:spLocks noGrp="1"/>
          </p:cNvSpPr>
          <p:nvPr>
            <p:ph type="title"/>
          </p:nvPr>
        </p:nvSpPr>
        <p:spPr/>
        <p:txBody>
          <a:bodyPr/>
          <a:lstStyle/>
          <a:p>
            <a:r>
              <a:rPr lang="en-US" dirty="0"/>
              <a:t>Example – Topic Modeling</a:t>
            </a:r>
          </a:p>
        </p:txBody>
      </p:sp>
      <p:sp>
        <p:nvSpPr>
          <p:cNvPr id="3" name="Content Placeholder 2">
            <a:extLst>
              <a:ext uri="{FF2B5EF4-FFF2-40B4-BE49-F238E27FC236}">
                <a16:creationId xmlns:a16="http://schemas.microsoft.com/office/drawing/2014/main" id="{DA889D8F-B46B-AFE6-16C5-670AF1DD8536}"/>
              </a:ext>
            </a:extLst>
          </p:cNvPr>
          <p:cNvSpPr>
            <a:spLocks noGrp="1"/>
          </p:cNvSpPr>
          <p:nvPr>
            <p:ph idx="1"/>
          </p:nvPr>
        </p:nvSpPr>
        <p:spPr>
          <a:xfrm>
            <a:off x="838200" y="1473201"/>
            <a:ext cx="10515600" cy="558800"/>
          </a:xfrm>
        </p:spPr>
        <p:txBody>
          <a:bodyPr/>
          <a:lstStyle/>
          <a:p>
            <a:pPr marL="0" indent="0">
              <a:buNone/>
            </a:pPr>
            <a:r>
              <a:rPr lang="en-US" dirty="0"/>
              <a:t>You can embed words, sentences, or full documents!</a:t>
            </a:r>
          </a:p>
        </p:txBody>
      </p:sp>
      <p:grpSp>
        <p:nvGrpSpPr>
          <p:cNvPr id="7" name="Group 6">
            <a:extLst>
              <a:ext uri="{FF2B5EF4-FFF2-40B4-BE49-F238E27FC236}">
                <a16:creationId xmlns:a16="http://schemas.microsoft.com/office/drawing/2014/main" id="{56E23B29-2FF8-EAC7-EC86-3DEB32652F37}"/>
              </a:ext>
            </a:extLst>
          </p:cNvPr>
          <p:cNvGrpSpPr>
            <a:grpSpLocks noChangeAspect="1"/>
          </p:cNvGrpSpPr>
          <p:nvPr/>
        </p:nvGrpSpPr>
        <p:grpSpPr>
          <a:xfrm>
            <a:off x="2150250" y="2990010"/>
            <a:ext cx="945722" cy="1264978"/>
            <a:chOff x="5095164" y="2133601"/>
            <a:chExt cx="2142699" cy="2866030"/>
          </a:xfrm>
        </p:grpSpPr>
        <p:grpSp>
          <p:nvGrpSpPr>
            <p:cNvPr id="8" name="Group 7">
              <a:extLst>
                <a:ext uri="{FF2B5EF4-FFF2-40B4-BE49-F238E27FC236}">
                  <a16:creationId xmlns:a16="http://schemas.microsoft.com/office/drawing/2014/main" id="{78F903BA-E40D-E818-C036-59CC5AF5C64C}"/>
                </a:ext>
              </a:extLst>
            </p:cNvPr>
            <p:cNvGrpSpPr/>
            <p:nvPr/>
          </p:nvGrpSpPr>
          <p:grpSpPr>
            <a:xfrm>
              <a:off x="5095164" y="2133601"/>
              <a:ext cx="2142699" cy="2866030"/>
              <a:chOff x="313898" y="2142700"/>
              <a:chExt cx="2142699" cy="2866030"/>
            </a:xfrm>
          </p:grpSpPr>
          <p:sp>
            <p:nvSpPr>
              <p:cNvPr id="10" name="Rectangle 9">
                <a:extLst>
                  <a:ext uri="{FF2B5EF4-FFF2-40B4-BE49-F238E27FC236}">
                    <a16:creationId xmlns:a16="http://schemas.microsoft.com/office/drawing/2014/main" id="{56A2FC51-28E5-D048-5189-D5348F48D5DB}"/>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421B96E-AB10-172A-087A-4C3AF580EFEE}"/>
                  </a:ext>
                </a:extLst>
              </p:cNvPr>
              <p:cNvGrpSpPr/>
              <p:nvPr/>
            </p:nvGrpSpPr>
            <p:grpSpPr>
              <a:xfrm>
                <a:off x="589128" y="2934274"/>
                <a:ext cx="1592238" cy="1608162"/>
                <a:chOff x="5766178" y="3084394"/>
                <a:chExt cx="1592238" cy="1608162"/>
              </a:xfrm>
            </p:grpSpPr>
            <p:cxnSp>
              <p:nvCxnSpPr>
                <p:cNvPr id="12" name="Straight Connector 11">
                  <a:extLst>
                    <a:ext uri="{FF2B5EF4-FFF2-40B4-BE49-F238E27FC236}">
                      <a16:creationId xmlns:a16="http://schemas.microsoft.com/office/drawing/2014/main" id="{35150A23-5DB2-3CCD-B6B5-4CAA0C0F88CA}"/>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89492945-7CF9-EDAF-850B-D0388E423449}"/>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258C160-5ABE-CBA4-C760-A448D0F326EE}"/>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7865751C-1343-DA0E-4C29-421A36517C0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5591026-3417-0D8E-5D86-A156EE072B84}"/>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805DB7A-DA51-861B-6CF3-0B5F3B5C7863}"/>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 name="Graphic 8" descr="Body builder outline">
              <a:extLst>
                <a:ext uri="{FF2B5EF4-FFF2-40B4-BE49-F238E27FC236}">
                  <a16:creationId xmlns:a16="http://schemas.microsoft.com/office/drawing/2014/main" id="{9FAE0CD7-A397-44D7-4A3C-5452CBA342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8358" y="2357651"/>
              <a:ext cx="914400" cy="914400"/>
            </a:xfrm>
            <a:prstGeom prst="rect">
              <a:avLst/>
            </a:prstGeom>
          </p:spPr>
        </p:pic>
      </p:grpSp>
      <p:grpSp>
        <p:nvGrpSpPr>
          <p:cNvPr id="18" name="Group 17">
            <a:extLst>
              <a:ext uri="{FF2B5EF4-FFF2-40B4-BE49-F238E27FC236}">
                <a16:creationId xmlns:a16="http://schemas.microsoft.com/office/drawing/2014/main" id="{F3158D02-A7B4-64C8-B289-6FA0F7129A37}"/>
              </a:ext>
            </a:extLst>
          </p:cNvPr>
          <p:cNvGrpSpPr>
            <a:grpSpLocks noChangeAspect="1"/>
          </p:cNvGrpSpPr>
          <p:nvPr/>
        </p:nvGrpSpPr>
        <p:grpSpPr>
          <a:xfrm>
            <a:off x="1656610" y="3415799"/>
            <a:ext cx="945722" cy="1264978"/>
            <a:chOff x="7431206" y="2122227"/>
            <a:chExt cx="2142699" cy="2866030"/>
          </a:xfrm>
        </p:grpSpPr>
        <p:grpSp>
          <p:nvGrpSpPr>
            <p:cNvPr id="19" name="Group 18">
              <a:extLst>
                <a:ext uri="{FF2B5EF4-FFF2-40B4-BE49-F238E27FC236}">
                  <a16:creationId xmlns:a16="http://schemas.microsoft.com/office/drawing/2014/main" id="{31EA51A5-D126-C2F9-ACBD-9C83CD7857E9}"/>
                </a:ext>
              </a:extLst>
            </p:cNvPr>
            <p:cNvGrpSpPr/>
            <p:nvPr/>
          </p:nvGrpSpPr>
          <p:grpSpPr>
            <a:xfrm>
              <a:off x="7431206" y="2122227"/>
              <a:ext cx="2142699" cy="2866030"/>
              <a:chOff x="313898" y="2142700"/>
              <a:chExt cx="2142699" cy="2866030"/>
            </a:xfrm>
          </p:grpSpPr>
          <p:sp>
            <p:nvSpPr>
              <p:cNvPr id="21" name="Rectangle 20">
                <a:extLst>
                  <a:ext uri="{FF2B5EF4-FFF2-40B4-BE49-F238E27FC236}">
                    <a16:creationId xmlns:a16="http://schemas.microsoft.com/office/drawing/2014/main" id="{3098B63B-142B-AFD7-8E76-2312A1E3BB23}"/>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D061AF1-61B4-8A9F-7D76-3EA1FFA7DB07}"/>
                  </a:ext>
                </a:extLst>
              </p:cNvPr>
              <p:cNvGrpSpPr/>
              <p:nvPr/>
            </p:nvGrpSpPr>
            <p:grpSpPr>
              <a:xfrm>
                <a:off x="589128" y="2934274"/>
                <a:ext cx="1592238" cy="1608162"/>
                <a:chOff x="5766178" y="3084394"/>
                <a:chExt cx="1592238" cy="1608162"/>
              </a:xfrm>
            </p:grpSpPr>
            <p:cxnSp>
              <p:nvCxnSpPr>
                <p:cNvPr id="23" name="Straight Connector 22">
                  <a:extLst>
                    <a:ext uri="{FF2B5EF4-FFF2-40B4-BE49-F238E27FC236}">
                      <a16:creationId xmlns:a16="http://schemas.microsoft.com/office/drawing/2014/main" id="{3F1BED60-E8AA-7AE8-FE08-677FB49F6C8A}"/>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6549840-D92B-B384-D095-D851C1D9911C}"/>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E2EE176-1A8E-3F45-BFF1-E9A46D856CD9}"/>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F5AD135-57A1-B2B4-69EF-DA520726B38C}"/>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A8B61FA-2B44-D5D5-45E8-5EF61028530D}"/>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50B8F4B-5511-246B-4902-A38C1A05B7C3}"/>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0" name="Graphic 19" descr="Soccer ball outline">
              <a:extLst>
                <a:ext uri="{FF2B5EF4-FFF2-40B4-BE49-F238E27FC236}">
                  <a16:creationId xmlns:a16="http://schemas.microsoft.com/office/drawing/2014/main" id="{1110C74E-D893-487D-CF79-394B3E08B9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420" y="2289412"/>
              <a:ext cx="914400" cy="914400"/>
            </a:xfrm>
            <a:prstGeom prst="rect">
              <a:avLst/>
            </a:prstGeom>
          </p:spPr>
        </p:pic>
      </p:grpSp>
      <p:grpSp>
        <p:nvGrpSpPr>
          <p:cNvPr id="30" name="Group 29">
            <a:extLst>
              <a:ext uri="{FF2B5EF4-FFF2-40B4-BE49-F238E27FC236}">
                <a16:creationId xmlns:a16="http://schemas.microsoft.com/office/drawing/2014/main" id="{D7FABC26-AF05-BAB7-DC25-806509FA99B8}"/>
              </a:ext>
            </a:extLst>
          </p:cNvPr>
          <p:cNvGrpSpPr>
            <a:grpSpLocks noChangeAspect="1"/>
          </p:cNvGrpSpPr>
          <p:nvPr/>
        </p:nvGrpSpPr>
        <p:grpSpPr>
          <a:xfrm>
            <a:off x="1192469" y="3838639"/>
            <a:ext cx="945722" cy="1264978"/>
            <a:chOff x="2759122" y="2144974"/>
            <a:chExt cx="2142699" cy="2866030"/>
          </a:xfrm>
        </p:grpSpPr>
        <p:grpSp>
          <p:nvGrpSpPr>
            <p:cNvPr id="31" name="Group 30">
              <a:extLst>
                <a:ext uri="{FF2B5EF4-FFF2-40B4-BE49-F238E27FC236}">
                  <a16:creationId xmlns:a16="http://schemas.microsoft.com/office/drawing/2014/main" id="{38451E78-C2EA-1E0F-C568-82FC9C1218EB}"/>
                </a:ext>
              </a:extLst>
            </p:cNvPr>
            <p:cNvGrpSpPr/>
            <p:nvPr/>
          </p:nvGrpSpPr>
          <p:grpSpPr>
            <a:xfrm>
              <a:off x="2759122" y="2144974"/>
              <a:ext cx="2142699" cy="2866030"/>
              <a:chOff x="313898" y="2142700"/>
              <a:chExt cx="2142699" cy="2866030"/>
            </a:xfrm>
          </p:grpSpPr>
          <p:sp>
            <p:nvSpPr>
              <p:cNvPr id="33" name="Rectangle 32">
                <a:extLst>
                  <a:ext uri="{FF2B5EF4-FFF2-40B4-BE49-F238E27FC236}">
                    <a16:creationId xmlns:a16="http://schemas.microsoft.com/office/drawing/2014/main" id="{4B1180FD-08A7-C7B0-DDBB-3C719F8FCE00}"/>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75C3E90-409C-FA1C-8806-A3D2AE06442C}"/>
                  </a:ext>
                </a:extLst>
              </p:cNvPr>
              <p:cNvGrpSpPr/>
              <p:nvPr/>
            </p:nvGrpSpPr>
            <p:grpSpPr>
              <a:xfrm>
                <a:off x="589128" y="2934274"/>
                <a:ext cx="1592238" cy="1608162"/>
                <a:chOff x="5766178" y="3084394"/>
                <a:chExt cx="1592238" cy="1608162"/>
              </a:xfrm>
            </p:grpSpPr>
            <p:cxnSp>
              <p:nvCxnSpPr>
                <p:cNvPr id="35" name="Straight Connector 34">
                  <a:extLst>
                    <a:ext uri="{FF2B5EF4-FFF2-40B4-BE49-F238E27FC236}">
                      <a16:creationId xmlns:a16="http://schemas.microsoft.com/office/drawing/2014/main" id="{7ACDE249-AFED-0781-0422-EA05FFD0472F}"/>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A5BEF0D9-5AC3-F04A-F53C-F0CF2194E0D4}"/>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258EB4B-D921-89DA-66BA-64F6E81AC568}"/>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D3DA11D-57EC-2AEF-161F-7CF09072FB7B}"/>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3A3A0B9-1264-FF28-05A6-4DFA7F5213A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C32979B-FCB0-0AEA-76AC-9DB767C061B7}"/>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32" name="Graphic 31" descr="Climbing outline">
              <a:extLst>
                <a:ext uri="{FF2B5EF4-FFF2-40B4-BE49-F238E27FC236}">
                  <a16:creationId xmlns:a16="http://schemas.microsoft.com/office/drawing/2014/main" id="{4B5381CA-3829-735C-7CAF-1E757A7A65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4591" y="2384947"/>
              <a:ext cx="914400" cy="914400"/>
            </a:xfrm>
            <a:prstGeom prst="rect">
              <a:avLst/>
            </a:prstGeom>
          </p:spPr>
        </p:pic>
      </p:grpSp>
      <p:grpSp>
        <p:nvGrpSpPr>
          <p:cNvPr id="41" name="Group 40">
            <a:extLst>
              <a:ext uri="{FF2B5EF4-FFF2-40B4-BE49-F238E27FC236}">
                <a16:creationId xmlns:a16="http://schemas.microsoft.com/office/drawing/2014/main" id="{CF307FE9-9970-4FD5-ABA2-8B6764D4B8B4}"/>
              </a:ext>
            </a:extLst>
          </p:cNvPr>
          <p:cNvGrpSpPr>
            <a:grpSpLocks noChangeAspect="1"/>
          </p:cNvGrpSpPr>
          <p:nvPr/>
        </p:nvGrpSpPr>
        <p:grpSpPr>
          <a:xfrm>
            <a:off x="742097" y="4271313"/>
            <a:ext cx="946725" cy="1264978"/>
            <a:chOff x="327546" y="2156348"/>
            <a:chExt cx="2144973" cy="2866030"/>
          </a:xfrm>
        </p:grpSpPr>
        <p:grpSp>
          <p:nvGrpSpPr>
            <p:cNvPr id="42" name="Group 41">
              <a:extLst>
                <a:ext uri="{FF2B5EF4-FFF2-40B4-BE49-F238E27FC236}">
                  <a16:creationId xmlns:a16="http://schemas.microsoft.com/office/drawing/2014/main" id="{35874945-50AD-9205-77D5-51EA0EE12DA8}"/>
                </a:ext>
              </a:extLst>
            </p:cNvPr>
            <p:cNvGrpSpPr/>
            <p:nvPr/>
          </p:nvGrpSpPr>
          <p:grpSpPr>
            <a:xfrm>
              <a:off x="327546" y="2156348"/>
              <a:ext cx="2142699" cy="2866030"/>
              <a:chOff x="313898" y="2142700"/>
              <a:chExt cx="2142699" cy="2866030"/>
            </a:xfrm>
          </p:grpSpPr>
          <p:sp>
            <p:nvSpPr>
              <p:cNvPr id="44" name="Rectangle 43">
                <a:extLst>
                  <a:ext uri="{FF2B5EF4-FFF2-40B4-BE49-F238E27FC236}">
                    <a16:creationId xmlns:a16="http://schemas.microsoft.com/office/drawing/2014/main" id="{DEBDC448-E86E-C0FC-61F6-14EEDA62F6CD}"/>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A3692ED5-E3AE-B4CD-D19B-7CDEAF563573}"/>
                  </a:ext>
                </a:extLst>
              </p:cNvPr>
              <p:cNvGrpSpPr/>
              <p:nvPr/>
            </p:nvGrpSpPr>
            <p:grpSpPr>
              <a:xfrm>
                <a:off x="589128" y="2934274"/>
                <a:ext cx="1592238" cy="1608162"/>
                <a:chOff x="5766178" y="3084394"/>
                <a:chExt cx="1592238" cy="1608162"/>
              </a:xfrm>
            </p:grpSpPr>
            <p:cxnSp>
              <p:nvCxnSpPr>
                <p:cNvPr id="46" name="Straight Connector 45">
                  <a:extLst>
                    <a:ext uri="{FF2B5EF4-FFF2-40B4-BE49-F238E27FC236}">
                      <a16:creationId xmlns:a16="http://schemas.microsoft.com/office/drawing/2014/main" id="{2516EAB8-ABD4-B730-6468-4A8C2902DA78}"/>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589B2E67-0A3E-7681-2570-26C3E6E00A83}"/>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847A8C3A-22EF-E38E-D049-FD9637D848D2}"/>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4358765-C5B3-E080-C3EA-C5A2E37142E3}"/>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0684ADD-F47C-A568-E3B2-47F5C66B6667}"/>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FD0CC077-A15B-FBA6-8B9F-613D7B3CC587}"/>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43" name="Graphic 42" descr="Gymnast: Floor routine outline">
              <a:extLst>
                <a:ext uri="{FF2B5EF4-FFF2-40B4-BE49-F238E27FC236}">
                  <a16:creationId xmlns:a16="http://schemas.microsoft.com/office/drawing/2014/main" id="{15B83E9D-AD95-2967-D965-E5549A5D1C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46662" y="2371299"/>
              <a:ext cx="1025857" cy="1025857"/>
            </a:xfrm>
            <a:prstGeom prst="rect">
              <a:avLst/>
            </a:prstGeom>
          </p:spPr>
        </p:pic>
      </p:grpSp>
      <p:grpSp>
        <p:nvGrpSpPr>
          <p:cNvPr id="53" name="Group 52">
            <a:extLst>
              <a:ext uri="{FF2B5EF4-FFF2-40B4-BE49-F238E27FC236}">
                <a16:creationId xmlns:a16="http://schemas.microsoft.com/office/drawing/2014/main" id="{2A10D698-514A-F9CF-7D98-0D6BF6DF7017}"/>
              </a:ext>
            </a:extLst>
          </p:cNvPr>
          <p:cNvGrpSpPr>
            <a:grpSpLocks noChangeAspect="1"/>
          </p:cNvGrpSpPr>
          <p:nvPr/>
        </p:nvGrpSpPr>
        <p:grpSpPr>
          <a:xfrm>
            <a:off x="3226435" y="2986678"/>
            <a:ext cx="945722" cy="1264978"/>
            <a:chOff x="6400799" y="2832339"/>
            <a:chExt cx="2172269" cy="2905582"/>
          </a:xfrm>
        </p:grpSpPr>
        <p:grpSp>
          <p:nvGrpSpPr>
            <p:cNvPr id="54" name="Group 53">
              <a:extLst>
                <a:ext uri="{FF2B5EF4-FFF2-40B4-BE49-F238E27FC236}">
                  <a16:creationId xmlns:a16="http://schemas.microsoft.com/office/drawing/2014/main" id="{29152283-7748-ADD3-A20C-C859296D054C}"/>
                </a:ext>
              </a:extLst>
            </p:cNvPr>
            <p:cNvGrpSpPr/>
            <p:nvPr/>
          </p:nvGrpSpPr>
          <p:grpSpPr>
            <a:xfrm>
              <a:off x="6400799" y="2832339"/>
              <a:ext cx="2172269" cy="2905582"/>
              <a:chOff x="313898" y="2142700"/>
              <a:chExt cx="2142699" cy="2866030"/>
            </a:xfrm>
          </p:grpSpPr>
          <p:sp>
            <p:nvSpPr>
              <p:cNvPr id="56" name="Rectangle 55">
                <a:extLst>
                  <a:ext uri="{FF2B5EF4-FFF2-40B4-BE49-F238E27FC236}">
                    <a16:creationId xmlns:a16="http://schemas.microsoft.com/office/drawing/2014/main" id="{81CE24E5-460A-0C08-CA1A-18402C30BD71}"/>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4389D80A-EFCA-F4A9-666E-2EACB41A67D1}"/>
                  </a:ext>
                </a:extLst>
              </p:cNvPr>
              <p:cNvGrpSpPr/>
              <p:nvPr/>
            </p:nvGrpSpPr>
            <p:grpSpPr>
              <a:xfrm>
                <a:off x="589128" y="2934274"/>
                <a:ext cx="1592238" cy="1608162"/>
                <a:chOff x="5766178" y="3084394"/>
                <a:chExt cx="1592238" cy="1608162"/>
              </a:xfrm>
            </p:grpSpPr>
            <p:cxnSp>
              <p:nvCxnSpPr>
                <p:cNvPr id="58" name="Straight Connector 57">
                  <a:extLst>
                    <a:ext uri="{FF2B5EF4-FFF2-40B4-BE49-F238E27FC236}">
                      <a16:creationId xmlns:a16="http://schemas.microsoft.com/office/drawing/2014/main" id="{4D3E333B-B967-BE21-4B10-6EC68D1356FF}"/>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AE4D6F4-0AFA-D6C3-2C23-AA4EE1308367}"/>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907FEE77-A4F3-D84A-AF84-0B383680F555}"/>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ABF4A4D9-679D-69EC-6DC3-C90CCEA123E2}"/>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DEFCA868-52FD-2586-6CFC-15ABC84F9407}"/>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22C375D-200C-723B-5838-7BD736E72E1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55" name="Graphic 54" descr="Drama outline">
              <a:extLst>
                <a:ext uri="{FF2B5EF4-FFF2-40B4-BE49-F238E27FC236}">
                  <a16:creationId xmlns:a16="http://schemas.microsoft.com/office/drawing/2014/main" id="{9D1153A6-34A1-A38A-099C-7FED333038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1247" y="3149221"/>
              <a:ext cx="914400" cy="914400"/>
            </a:xfrm>
            <a:prstGeom prst="rect">
              <a:avLst/>
            </a:prstGeom>
          </p:spPr>
        </p:pic>
      </p:grpSp>
      <p:grpSp>
        <p:nvGrpSpPr>
          <p:cNvPr id="64" name="Group 63">
            <a:extLst>
              <a:ext uri="{FF2B5EF4-FFF2-40B4-BE49-F238E27FC236}">
                <a16:creationId xmlns:a16="http://schemas.microsoft.com/office/drawing/2014/main" id="{DC7CF453-B418-245A-6BBD-ACFCA79CFF8B}"/>
              </a:ext>
            </a:extLst>
          </p:cNvPr>
          <p:cNvGrpSpPr>
            <a:grpSpLocks noChangeAspect="1"/>
          </p:cNvGrpSpPr>
          <p:nvPr/>
        </p:nvGrpSpPr>
        <p:grpSpPr>
          <a:xfrm>
            <a:off x="2745784" y="3476015"/>
            <a:ext cx="945721" cy="1264978"/>
            <a:chOff x="5133027" y="3452884"/>
            <a:chExt cx="2157153" cy="2885363"/>
          </a:xfrm>
        </p:grpSpPr>
        <p:grpSp>
          <p:nvGrpSpPr>
            <p:cNvPr id="65" name="Group 64">
              <a:extLst>
                <a:ext uri="{FF2B5EF4-FFF2-40B4-BE49-F238E27FC236}">
                  <a16:creationId xmlns:a16="http://schemas.microsoft.com/office/drawing/2014/main" id="{2CAD8A2C-A73A-47E9-9177-DF39CB542EE6}"/>
                </a:ext>
              </a:extLst>
            </p:cNvPr>
            <p:cNvGrpSpPr/>
            <p:nvPr/>
          </p:nvGrpSpPr>
          <p:grpSpPr>
            <a:xfrm>
              <a:off x="5133027" y="3452884"/>
              <a:ext cx="2157153" cy="2885363"/>
              <a:chOff x="313898" y="2142700"/>
              <a:chExt cx="2142699" cy="2866030"/>
            </a:xfrm>
          </p:grpSpPr>
          <p:sp>
            <p:nvSpPr>
              <p:cNvPr id="67" name="Rectangle 66">
                <a:extLst>
                  <a:ext uri="{FF2B5EF4-FFF2-40B4-BE49-F238E27FC236}">
                    <a16:creationId xmlns:a16="http://schemas.microsoft.com/office/drawing/2014/main" id="{FC1E2C7D-CA76-A590-E444-0690B5D0784B}"/>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135FF65C-4CDF-0FF3-D5DD-A311152D143A}"/>
                  </a:ext>
                </a:extLst>
              </p:cNvPr>
              <p:cNvGrpSpPr/>
              <p:nvPr/>
            </p:nvGrpSpPr>
            <p:grpSpPr>
              <a:xfrm>
                <a:off x="589128" y="2934274"/>
                <a:ext cx="1592238" cy="1608162"/>
                <a:chOff x="5766178" y="3084394"/>
                <a:chExt cx="1592238" cy="1608162"/>
              </a:xfrm>
            </p:grpSpPr>
            <p:cxnSp>
              <p:nvCxnSpPr>
                <p:cNvPr id="69" name="Straight Connector 68">
                  <a:extLst>
                    <a:ext uri="{FF2B5EF4-FFF2-40B4-BE49-F238E27FC236}">
                      <a16:creationId xmlns:a16="http://schemas.microsoft.com/office/drawing/2014/main" id="{1F730E96-5994-3A8A-F1CA-396FC5A3EEC1}"/>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022E4104-2F2B-BF93-36A6-7DE67D089C8E}"/>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181D9510-6425-0343-7328-B3F9BB9E282D}"/>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CF39A4B-66EE-96A7-E72B-1A791007BE9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EFDA7A7-3C28-8DCA-3B79-7DA3ADA31443}"/>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E15C2A1-8034-F0B6-E9D3-E511B117D92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66" name="Graphic 65" descr="Maracas outline">
              <a:extLst>
                <a:ext uri="{FF2B5EF4-FFF2-40B4-BE49-F238E27FC236}">
                  <a16:creationId xmlns:a16="http://schemas.microsoft.com/office/drawing/2014/main" id="{A1338416-DBAF-9DA9-D50E-1A43E100A2B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00549" y="3665560"/>
              <a:ext cx="1148687" cy="1148687"/>
            </a:xfrm>
            <a:prstGeom prst="rect">
              <a:avLst/>
            </a:prstGeom>
          </p:spPr>
        </p:pic>
      </p:grpSp>
      <p:grpSp>
        <p:nvGrpSpPr>
          <p:cNvPr id="75" name="Group 74">
            <a:extLst>
              <a:ext uri="{FF2B5EF4-FFF2-40B4-BE49-F238E27FC236}">
                <a16:creationId xmlns:a16="http://schemas.microsoft.com/office/drawing/2014/main" id="{5B3DB8D1-4B1B-4782-F769-F046AACFC9EB}"/>
              </a:ext>
            </a:extLst>
          </p:cNvPr>
          <p:cNvGrpSpPr>
            <a:grpSpLocks noChangeAspect="1"/>
          </p:cNvGrpSpPr>
          <p:nvPr/>
        </p:nvGrpSpPr>
        <p:grpSpPr>
          <a:xfrm>
            <a:off x="2292176" y="3924420"/>
            <a:ext cx="945722" cy="1264978"/>
            <a:chOff x="3339154" y="3098042"/>
            <a:chExt cx="2075526" cy="2776180"/>
          </a:xfrm>
        </p:grpSpPr>
        <p:grpSp>
          <p:nvGrpSpPr>
            <p:cNvPr id="76" name="Group 75">
              <a:extLst>
                <a:ext uri="{FF2B5EF4-FFF2-40B4-BE49-F238E27FC236}">
                  <a16:creationId xmlns:a16="http://schemas.microsoft.com/office/drawing/2014/main" id="{3DD98325-11A3-A799-B780-2F07592199BA}"/>
                </a:ext>
              </a:extLst>
            </p:cNvPr>
            <p:cNvGrpSpPr/>
            <p:nvPr/>
          </p:nvGrpSpPr>
          <p:grpSpPr>
            <a:xfrm>
              <a:off x="3339154" y="3098042"/>
              <a:ext cx="2075526" cy="2776180"/>
              <a:chOff x="313898" y="2142700"/>
              <a:chExt cx="2142699" cy="2866030"/>
            </a:xfrm>
          </p:grpSpPr>
          <p:sp>
            <p:nvSpPr>
              <p:cNvPr id="78" name="Rectangle 77">
                <a:extLst>
                  <a:ext uri="{FF2B5EF4-FFF2-40B4-BE49-F238E27FC236}">
                    <a16:creationId xmlns:a16="http://schemas.microsoft.com/office/drawing/2014/main" id="{565EA26C-EAE5-0618-2CDD-938F66AC3AB2}"/>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EAD156D0-8404-8B79-1202-1AE1B757569B}"/>
                  </a:ext>
                </a:extLst>
              </p:cNvPr>
              <p:cNvGrpSpPr/>
              <p:nvPr/>
            </p:nvGrpSpPr>
            <p:grpSpPr>
              <a:xfrm>
                <a:off x="589128" y="2934274"/>
                <a:ext cx="1592238" cy="1608162"/>
                <a:chOff x="5766178" y="3084394"/>
                <a:chExt cx="1592238" cy="1608162"/>
              </a:xfrm>
            </p:grpSpPr>
            <p:cxnSp>
              <p:nvCxnSpPr>
                <p:cNvPr id="80" name="Straight Connector 79">
                  <a:extLst>
                    <a:ext uri="{FF2B5EF4-FFF2-40B4-BE49-F238E27FC236}">
                      <a16:creationId xmlns:a16="http://schemas.microsoft.com/office/drawing/2014/main" id="{9B5C602A-1707-FF5A-6C58-FDE508CBB70E}"/>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D686A4CC-64BE-0314-93CD-8C08FBFE204F}"/>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9122A2D-094E-FB47-4CA0-BC52D8182A68}"/>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FE0EE1CB-37E5-54FF-3802-353D8A3AB159}"/>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0F6D8578-2872-EB61-E32E-1C54892D7512}"/>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6901E004-35BC-A899-D4B6-AE75154D000D}"/>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77" name="Graphic 76" descr="Bongo outline">
              <a:extLst>
                <a:ext uri="{FF2B5EF4-FFF2-40B4-BE49-F238E27FC236}">
                  <a16:creationId xmlns:a16="http://schemas.microsoft.com/office/drawing/2014/main" id="{ED4BE7C4-FADA-0E5D-14E4-2A19F9FCEF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4454" y="3378957"/>
              <a:ext cx="1066801" cy="1066801"/>
            </a:xfrm>
            <a:prstGeom prst="rect">
              <a:avLst/>
            </a:prstGeom>
          </p:spPr>
        </p:pic>
      </p:grpSp>
      <p:grpSp>
        <p:nvGrpSpPr>
          <p:cNvPr id="86" name="Group 85">
            <a:extLst>
              <a:ext uri="{FF2B5EF4-FFF2-40B4-BE49-F238E27FC236}">
                <a16:creationId xmlns:a16="http://schemas.microsoft.com/office/drawing/2014/main" id="{C0D6689E-C682-930E-5DA2-0A23ECF5A208}"/>
              </a:ext>
            </a:extLst>
          </p:cNvPr>
          <p:cNvGrpSpPr>
            <a:grpSpLocks noChangeAspect="1"/>
          </p:cNvGrpSpPr>
          <p:nvPr/>
        </p:nvGrpSpPr>
        <p:grpSpPr>
          <a:xfrm>
            <a:off x="1805729" y="4361028"/>
            <a:ext cx="945722" cy="1264978"/>
            <a:chOff x="6662096" y="2661314"/>
            <a:chExt cx="2320406" cy="3103727"/>
          </a:xfrm>
        </p:grpSpPr>
        <p:grpSp>
          <p:nvGrpSpPr>
            <p:cNvPr id="87" name="Group 86">
              <a:extLst>
                <a:ext uri="{FF2B5EF4-FFF2-40B4-BE49-F238E27FC236}">
                  <a16:creationId xmlns:a16="http://schemas.microsoft.com/office/drawing/2014/main" id="{86AE8DAF-7115-343E-4B60-7BDE85BBE313}"/>
                </a:ext>
              </a:extLst>
            </p:cNvPr>
            <p:cNvGrpSpPr/>
            <p:nvPr/>
          </p:nvGrpSpPr>
          <p:grpSpPr>
            <a:xfrm>
              <a:off x="6662096" y="2661314"/>
              <a:ext cx="2320406" cy="3103727"/>
              <a:chOff x="313898" y="2142700"/>
              <a:chExt cx="2142699" cy="2866030"/>
            </a:xfrm>
          </p:grpSpPr>
          <p:sp>
            <p:nvSpPr>
              <p:cNvPr id="89" name="Rectangle 88">
                <a:extLst>
                  <a:ext uri="{FF2B5EF4-FFF2-40B4-BE49-F238E27FC236}">
                    <a16:creationId xmlns:a16="http://schemas.microsoft.com/office/drawing/2014/main" id="{3398CF95-15E2-8422-B041-578057EB497A}"/>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849BCFD7-08A0-A63E-F0E4-7CDFF83461C8}"/>
                  </a:ext>
                </a:extLst>
              </p:cNvPr>
              <p:cNvGrpSpPr/>
              <p:nvPr/>
            </p:nvGrpSpPr>
            <p:grpSpPr>
              <a:xfrm>
                <a:off x="589128" y="2934274"/>
                <a:ext cx="1592238" cy="1608162"/>
                <a:chOff x="5766178" y="3084394"/>
                <a:chExt cx="1592238" cy="1608162"/>
              </a:xfrm>
            </p:grpSpPr>
            <p:cxnSp>
              <p:nvCxnSpPr>
                <p:cNvPr id="91" name="Straight Connector 90">
                  <a:extLst>
                    <a:ext uri="{FF2B5EF4-FFF2-40B4-BE49-F238E27FC236}">
                      <a16:creationId xmlns:a16="http://schemas.microsoft.com/office/drawing/2014/main" id="{7E81AE27-9305-8A05-E7AF-DE368175FFF6}"/>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42BC955B-74E3-6729-7B49-9FAEB0EC2C55}"/>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FF5A0E02-611A-5FF7-386D-B977A270B44F}"/>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D7293261-5249-521B-7DEE-2DF9A62DED7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C0AD0174-F79E-3CF0-84BD-0EC40ED35B6F}"/>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B3FCE80F-ABEB-C96E-1628-C9EDD3EF4DA5}"/>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88" name="Graphic 87" descr="Puppet outline">
              <a:extLst>
                <a:ext uri="{FF2B5EF4-FFF2-40B4-BE49-F238E27FC236}">
                  <a16:creationId xmlns:a16="http://schemas.microsoft.com/office/drawing/2014/main" id="{A9120BF9-FF0A-6FFB-2B89-B5A3EB0EC2E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77033" y="2971800"/>
              <a:ext cx="914400" cy="914400"/>
            </a:xfrm>
            <a:prstGeom prst="rect">
              <a:avLst/>
            </a:prstGeom>
          </p:spPr>
        </p:pic>
      </p:grpSp>
      <p:grpSp>
        <p:nvGrpSpPr>
          <p:cNvPr id="97" name="Group 96">
            <a:extLst>
              <a:ext uri="{FF2B5EF4-FFF2-40B4-BE49-F238E27FC236}">
                <a16:creationId xmlns:a16="http://schemas.microsoft.com/office/drawing/2014/main" id="{81BDE954-ED9F-C198-8EBB-0946D1724856}"/>
              </a:ext>
            </a:extLst>
          </p:cNvPr>
          <p:cNvGrpSpPr>
            <a:grpSpLocks noChangeAspect="1"/>
          </p:cNvGrpSpPr>
          <p:nvPr/>
        </p:nvGrpSpPr>
        <p:grpSpPr>
          <a:xfrm>
            <a:off x="4299378" y="2994665"/>
            <a:ext cx="945722" cy="1264978"/>
            <a:chOff x="9976515" y="3784978"/>
            <a:chExt cx="1997122" cy="2671309"/>
          </a:xfrm>
        </p:grpSpPr>
        <p:grpSp>
          <p:nvGrpSpPr>
            <p:cNvPr id="98" name="Group 97">
              <a:extLst>
                <a:ext uri="{FF2B5EF4-FFF2-40B4-BE49-F238E27FC236}">
                  <a16:creationId xmlns:a16="http://schemas.microsoft.com/office/drawing/2014/main" id="{55D554D2-FEB8-6530-FEEA-D698DB7418C6}"/>
                </a:ext>
              </a:extLst>
            </p:cNvPr>
            <p:cNvGrpSpPr/>
            <p:nvPr/>
          </p:nvGrpSpPr>
          <p:grpSpPr>
            <a:xfrm>
              <a:off x="9976515" y="3784978"/>
              <a:ext cx="1997122" cy="2671309"/>
              <a:chOff x="313898" y="2142700"/>
              <a:chExt cx="2142699" cy="2866030"/>
            </a:xfrm>
          </p:grpSpPr>
          <p:sp>
            <p:nvSpPr>
              <p:cNvPr id="100" name="Rectangle 99">
                <a:extLst>
                  <a:ext uri="{FF2B5EF4-FFF2-40B4-BE49-F238E27FC236}">
                    <a16:creationId xmlns:a16="http://schemas.microsoft.com/office/drawing/2014/main" id="{986259C8-4E27-E640-CD55-12DD2B80FAFC}"/>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9832EF5C-BAD1-FB51-8DE8-C650BD5F6F2F}"/>
                  </a:ext>
                </a:extLst>
              </p:cNvPr>
              <p:cNvGrpSpPr/>
              <p:nvPr/>
            </p:nvGrpSpPr>
            <p:grpSpPr>
              <a:xfrm>
                <a:off x="589128" y="2934274"/>
                <a:ext cx="1592238" cy="1608162"/>
                <a:chOff x="5766178" y="3084394"/>
                <a:chExt cx="1592238" cy="1608162"/>
              </a:xfrm>
            </p:grpSpPr>
            <p:cxnSp>
              <p:nvCxnSpPr>
                <p:cNvPr id="102" name="Straight Connector 101">
                  <a:extLst>
                    <a:ext uri="{FF2B5EF4-FFF2-40B4-BE49-F238E27FC236}">
                      <a16:creationId xmlns:a16="http://schemas.microsoft.com/office/drawing/2014/main" id="{BF2CFBF3-47E1-13F5-230C-5DCE517CB32E}"/>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2F136E49-319A-0FE3-1643-0CA754D6FC21}"/>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B129EBB-E357-FF66-B113-F498B898373A}"/>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F22E5B5-BB77-A161-6310-F8BF604E3823}"/>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BD7266CB-2B20-5668-669D-25EA8108B88A}"/>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0B564845-6105-8FB5-DC75-1D82E811EF2B}"/>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9" name="Graphic 98" descr="Nerve outline">
              <a:extLst>
                <a:ext uri="{FF2B5EF4-FFF2-40B4-BE49-F238E27FC236}">
                  <a16:creationId xmlns:a16="http://schemas.microsoft.com/office/drawing/2014/main" id="{70E43A03-C8D7-F36E-2BFF-709E8189FC5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flipV="1">
              <a:off x="10975074" y="3981735"/>
              <a:ext cx="914400" cy="914400"/>
            </a:xfrm>
            <a:prstGeom prst="rect">
              <a:avLst/>
            </a:prstGeom>
          </p:spPr>
        </p:pic>
      </p:grpSp>
      <p:grpSp>
        <p:nvGrpSpPr>
          <p:cNvPr id="108" name="Group 107">
            <a:extLst>
              <a:ext uri="{FF2B5EF4-FFF2-40B4-BE49-F238E27FC236}">
                <a16:creationId xmlns:a16="http://schemas.microsoft.com/office/drawing/2014/main" id="{B86CE2F2-BB4B-DCAB-307A-32DC4380A03E}"/>
              </a:ext>
            </a:extLst>
          </p:cNvPr>
          <p:cNvGrpSpPr>
            <a:grpSpLocks noChangeAspect="1"/>
          </p:cNvGrpSpPr>
          <p:nvPr/>
        </p:nvGrpSpPr>
        <p:grpSpPr>
          <a:xfrm>
            <a:off x="3857661" y="3431271"/>
            <a:ext cx="947037" cy="1264978"/>
            <a:chOff x="7754577" y="1201002"/>
            <a:chExt cx="1637357" cy="2187053"/>
          </a:xfrm>
        </p:grpSpPr>
        <p:grpSp>
          <p:nvGrpSpPr>
            <p:cNvPr id="109" name="Group 108">
              <a:extLst>
                <a:ext uri="{FF2B5EF4-FFF2-40B4-BE49-F238E27FC236}">
                  <a16:creationId xmlns:a16="http://schemas.microsoft.com/office/drawing/2014/main" id="{A6168A46-ECD0-54F4-D495-8199CC714A7E}"/>
                </a:ext>
              </a:extLst>
            </p:cNvPr>
            <p:cNvGrpSpPr/>
            <p:nvPr/>
          </p:nvGrpSpPr>
          <p:grpSpPr>
            <a:xfrm>
              <a:off x="7754577" y="1201002"/>
              <a:ext cx="1635083" cy="2187053"/>
              <a:chOff x="313898" y="2142700"/>
              <a:chExt cx="2142699" cy="2866030"/>
            </a:xfrm>
          </p:grpSpPr>
          <p:sp>
            <p:nvSpPr>
              <p:cNvPr id="111" name="Rectangle 110">
                <a:extLst>
                  <a:ext uri="{FF2B5EF4-FFF2-40B4-BE49-F238E27FC236}">
                    <a16:creationId xmlns:a16="http://schemas.microsoft.com/office/drawing/2014/main" id="{C2CCE1F1-159E-9FEA-EA66-7539312D99CF}"/>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800D423F-847B-7150-95EB-ADCB2F9D7542}"/>
                  </a:ext>
                </a:extLst>
              </p:cNvPr>
              <p:cNvGrpSpPr/>
              <p:nvPr/>
            </p:nvGrpSpPr>
            <p:grpSpPr>
              <a:xfrm>
                <a:off x="589128" y="2934274"/>
                <a:ext cx="1592238" cy="1608162"/>
                <a:chOff x="5766178" y="3084394"/>
                <a:chExt cx="1592238" cy="1608162"/>
              </a:xfrm>
            </p:grpSpPr>
            <p:cxnSp>
              <p:nvCxnSpPr>
                <p:cNvPr id="113" name="Straight Connector 112">
                  <a:extLst>
                    <a:ext uri="{FF2B5EF4-FFF2-40B4-BE49-F238E27FC236}">
                      <a16:creationId xmlns:a16="http://schemas.microsoft.com/office/drawing/2014/main" id="{C6044280-D347-8FFC-B8D2-8D7C46C23F1B}"/>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B3BF1F5D-30CF-A21E-CA5E-B71CB601FF0F}"/>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343858AE-C58B-AD9E-78AE-0065EDE4839D}"/>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BDA1AC7F-149A-5CF6-7255-7DF532CB2113}"/>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477EC1B-A8CE-C505-604F-4910E321A43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1CC117C2-8511-E085-7742-CADCDEF1C2C6}"/>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10" name="Graphic 109" descr="Flask outline">
              <a:extLst>
                <a:ext uri="{FF2B5EF4-FFF2-40B4-BE49-F238E27FC236}">
                  <a16:creationId xmlns:a16="http://schemas.microsoft.com/office/drawing/2014/main" id="{8A9D821E-9F20-ACEF-9D2A-E40B79570EF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77534" y="1334069"/>
              <a:ext cx="914400" cy="914400"/>
            </a:xfrm>
            <a:prstGeom prst="rect">
              <a:avLst/>
            </a:prstGeom>
          </p:spPr>
        </p:pic>
      </p:grpSp>
      <p:grpSp>
        <p:nvGrpSpPr>
          <p:cNvPr id="119" name="Group 118">
            <a:extLst>
              <a:ext uri="{FF2B5EF4-FFF2-40B4-BE49-F238E27FC236}">
                <a16:creationId xmlns:a16="http://schemas.microsoft.com/office/drawing/2014/main" id="{17C02884-2B7F-DA65-0DAF-DFE07F93865D}"/>
              </a:ext>
            </a:extLst>
          </p:cNvPr>
          <p:cNvGrpSpPr>
            <a:grpSpLocks noChangeAspect="1"/>
          </p:cNvGrpSpPr>
          <p:nvPr/>
        </p:nvGrpSpPr>
        <p:grpSpPr>
          <a:xfrm>
            <a:off x="3438755" y="3881818"/>
            <a:ext cx="961986" cy="1264978"/>
            <a:chOff x="10095167" y="1544671"/>
            <a:chExt cx="1614614" cy="2123162"/>
          </a:xfrm>
        </p:grpSpPr>
        <p:grpSp>
          <p:nvGrpSpPr>
            <p:cNvPr id="120" name="Group 119">
              <a:extLst>
                <a:ext uri="{FF2B5EF4-FFF2-40B4-BE49-F238E27FC236}">
                  <a16:creationId xmlns:a16="http://schemas.microsoft.com/office/drawing/2014/main" id="{AB99277C-B8AB-2ACB-2DA0-2DC88FAB2B57}"/>
                </a:ext>
              </a:extLst>
            </p:cNvPr>
            <p:cNvGrpSpPr/>
            <p:nvPr/>
          </p:nvGrpSpPr>
          <p:grpSpPr>
            <a:xfrm>
              <a:off x="10095167" y="1544671"/>
              <a:ext cx="1587317" cy="2123162"/>
              <a:chOff x="313898" y="2142700"/>
              <a:chExt cx="2142699" cy="2866030"/>
            </a:xfrm>
          </p:grpSpPr>
          <p:sp>
            <p:nvSpPr>
              <p:cNvPr id="122" name="Rectangle 121">
                <a:extLst>
                  <a:ext uri="{FF2B5EF4-FFF2-40B4-BE49-F238E27FC236}">
                    <a16:creationId xmlns:a16="http://schemas.microsoft.com/office/drawing/2014/main" id="{0BDE5AA2-E068-F15C-E458-47BF8448AFAD}"/>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A6863042-28BC-CFAE-9B5D-52CCE464B07C}"/>
                  </a:ext>
                </a:extLst>
              </p:cNvPr>
              <p:cNvGrpSpPr/>
              <p:nvPr/>
            </p:nvGrpSpPr>
            <p:grpSpPr>
              <a:xfrm>
                <a:off x="589128" y="2934274"/>
                <a:ext cx="1592238" cy="1608162"/>
                <a:chOff x="5766178" y="3084394"/>
                <a:chExt cx="1592238" cy="1608162"/>
              </a:xfrm>
            </p:grpSpPr>
            <p:cxnSp>
              <p:nvCxnSpPr>
                <p:cNvPr id="124" name="Straight Connector 123">
                  <a:extLst>
                    <a:ext uri="{FF2B5EF4-FFF2-40B4-BE49-F238E27FC236}">
                      <a16:creationId xmlns:a16="http://schemas.microsoft.com/office/drawing/2014/main" id="{99F87EAA-106B-D4F4-E164-65D795D7270B}"/>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F5B5DDA8-497E-D07F-C2CE-A2673E8912DC}"/>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EDBE9FE8-AC8E-CF0B-1706-90304DB2AE21}"/>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A47A87C4-55DE-8CA3-B75A-FD0972BAE140}"/>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4EBD0074-623A-9B75-B999-0204BABC6883}"/>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94B8124D-15F8-DF47-095E-D53C6575D7D7}"/>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21" name="Graphic 120" descr="Mitochondria outline">
              <a:extLst>
                <a:ext uri="{FF2B5EF4-FFF2-40B4-BE49-F238E27FC236}">
                  <a16:creationId xmlns:a16="http://schemas.microsoft.com/office/drawing/2014/main" id="{D2FC1721-7936-BE55-EDDD-570B8174112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63619" y="1636594"/>
              <a:ext cx="846162" cy="846162"/>
            </a:xfrm>
            <a:prstGeom prst="rect">
              <a:avLst/>
            </a:prstGeom>
          </p:spPr>
        </p:pic>
      </p:grpSp>
      <p:grpSp>
        <p:nvGrpSpPr>
          <p:cNvPr id="131" name="Group 130">
            <a:extLst>
              <a:ext uri="{FF2B5EF4-FFF2-40B4-BE49-F238E27FC236}">
                <a16:creationId xmlns:a16="http://schemas.microsoft.com/office/drawing/2014/main" id="{4CFBA6B3-E941-91FB-F3E6-0E5836BCEF60}"/>
              </a:ext>
            </a:extLst>
          </p:cNvPr>
          <p:cNvGrpSpPr>
            <a:grpSpLocks noChangeAspect="1"/>
          </p:cNvGrpSpPr>
          <p:nvPr/>
        </p:nvGrpSpPr>
        <p:grpSpPr>
          <a:xfrm>
            <a:off x="2986417" y="4318250"/>
            <a:ext cx="945722" cy="1264978"/>
            <a:chOff x="7825091" y="3796352"/>
            <a:chExt cx="1635083" cy="2187053"/>
          </a:xfrm>
        </p:grpSpPr>
        <p:grpSp>
          <p:nvGrpSpPr>
            <p:cNvPr id="132" name="Group 131">
              <a:extLst>
                <a:ext uri="{FF2B5EF4-FFF2-40B4-BE49-F238E27FC236}">
                  <a16:creationId xmlns:a16="http://schemas.microsoft.com/office/drawing/2014/main" id="{8BAAE50F-D07C-36B0-9558-3B9086C372AC}"/>
                </a:ext>
              </a:extLst>
            </p:cNvPr>
            <p:cNvGrpSpPr/>
            <p:nvPr/>
          </p:nvGrpSpPr>
          <p:grpSpPr>
            <a:xfrm>
              <a:off x="7825091" y="3796352"/>
              <a:ext cx="1635083" cy="2187053"/>
              <a:chOff x="313898" y="2142700"/>
              <a:chExt cx="2142699" cy="2866030"/>
            </a:xfrm>
          </p:grpSpPr>
          <p:sp>
            <p:nvSpPr>
              <p:cNvPr id="134" name="Rectangle 133">
                <a:extLst>
                  <a:ext uri="{FF2B5EF4-FFF2-40B4-BE49-F238E27FC236}">
                    <a16:creationId xmlns:a16="http://schemas.microsoft.com/office/drawing/2014/main" id="{87E915EF-A894-762C-95D7-6585124BDB38}"/>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7661E43D-73F4-B3D5-74C3-931733FD60D6}"/>
                  </a:ext>
                </a:extLst>
              </p:cNvPr>
              <p:cNvGrpSpPr/>
              <p:nvPr/>
            </p:nvGrpSpPr>
            <p:grpSpPr>
              <a:xfrm>
                <a:off x="589128" y="2934274"/>
                <a:ext cx="1592238" cy="1608162"/>
                <a:chOff x="5766178" y="3084394"/>
                <a:chExt cx="1592238" cy="1608162"/>
              </a:xfrm>
            </p:grpSpPr>
            <p:cxnSp>
              <p:nvCxnSpPr>
                <p:cNvPr id="136" name="Straight Connector 135">
                  <a:extLst>
                    <a:ext uri="{FF2B5EF4-FFF2-40B4-BE49-F238E27FC236}">
                      <a16:creationId xmlns:a16="http://schemas.microsoft.com/office/drawing/2014/main" id="{05F9C82E-6360-25C3-E823-32BC9831486C}"/>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4A49ECF5-049C-C395-AA5F-8E4D5638B076}"/>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687AC3-0C67-4C24-C8CE-48C7D40EB645}"/>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0583D392-F615-2012-B0F8-D8F1F871F705}"/>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0A46510B-203C-F61D-9CE7-D051DCCFB21B}"/>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F6BD3A8-C3B5-C37F-C9F6-878E4C96174E}"/>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33" name="Graphic 132" descr="Atom outline">
              <a:extLst>
                <a:ext uri="{FF2B5EF4-FFF2-40B4-BE49-F238E27FC236}">
                  <a16:creationId xmlns:a16="http://schemas.microsoft.com/office/drawing/2014/main" id="{C0C85A9A-AAB2-4DDE-78F7-2CAE194A926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45774" y="3872552"/>
              <a:ext cx="914400" cy="914400"/>
            </a:xfrm>
            <a:prstGeom prst="rect">
              <a:avLst/>
            </a:prstGeom>
          </p:spPr>
        </p:pic>
      </p:grpSp>
      <p:grpSp>
        <p:nvGrpSpPr>
          <p:cNvPr id="130" name="Group 129">
            <a:extLst>
              <a:ext uri="{FF2B5EF4-FFF2-40B4-BE49-F238E27FC236}">
                <a16:creationId xmlns:a16="http://schemas.microsoft.com/office/drawing/2014/main" id="{63A03421-3E13-A5E0-96B7-4A1E2015040F}"/>
              </a:ext>
            </a:extLst>
          </p:cNvPr>
          <p:cNvGrpSpPr/>
          <p:nvPr/>
        </p:nvGrpSpPr>
        <p:grpSpPr>
          <a:xfrm>
            <a:off x="7150100" y="2755900"/>
            <a:ext cx="3695700" cy="3251200"/>
            <a:chOff x="7150100" y="2755900"/>
            <a:chExt cx="3695700" cy="3251200"/>
          </a:xfrm>
        </p:grpSpPr>
        <p:cxnSp>
          <p:nvCxnSpPr>
            <p:cNvPr id="5" name="Straight Connector 4">
              <a:extLst>
                <a:ext uri="{FF2B5EF4-FFF2-40B4-BE49-F238E27FC236}">
                  <a16:creationId xmlns:a16="http://schemas.microsoft.com/office/drawing/2014/main" id="{93A0AACB-3C18-A6EF-06F5-DDFFCB40A9B6}"/>
                </a:ext>
              </a:extLst>
            </p:cNvPr>
            <p:cNvCxnSpPr>
              <a:cxnSpLocks/>
            </p:cNvCxnSpPr>
            <p:nvPr/>
          </p:nvCxnSpPr>
          <p:spPr>
            <a:xfrm>
              <a:off x="8991600" y="2755900"/>
              <a:ext cx="0" cy="32512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5128E93-71E5-6D3F-4D22-B5F891F1AEBA}"/>
                </a:ext>
              </a:extLst>
            </p:cNvPr>
            <p:cNvCxnSpPr/>
            <p:nvPr/>
          </p:nvCxnSpPr>
          <p:spPr>
            <a:xfrm>
              <a:off x="7150100" y="4356100"/>
              <a:ext cx="36957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37515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2E7F6-D490-3BAF-7B47-2A9B526A35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0EA4BC-97AC-AF3C-BF6D-6DCBD98C0A17}"/>
              </a:ext>
            </a:extLst>
          </p:cNvPr>
          <p:cNvSpPr>
            <a:spLocks noGrp="1"/>
          </p:cNvSpPr>
          <p:nvPr>
            <p:ph type="title"/>
          </p:nvPr>
        </p:nvSpPr>
        <p:spPr/>
        <p:txBody>
          <a:bodyPr/>
          <a:lstStyle/>
          <a:p>
            <a:r>
              <a:rPr lang="en-US" dirty="0"/>
              <a:t>Example – Topic Modeling</a:t>
            </a:r>
          </a:p>
        </p:txBody>
      </p:sp>
      <p:sp>
        <p:nvSpPr>
          <p:cNvPr id="3" name="Content Placeholder 2">
            <a:extLst>
              <a:ext uri="{FF2B5EF4-FFF2-40B4-BE49-F238E27FC236}">
                <a16:creationId xmlns:a16="http://schemas.microsoft.com/office/drawing/2014/main" id="{67F5F0E7-DE24-36C2-A685-366BBC5F22B6}"/>
              </a:ext>
            </a:extLst>
          </p:cNvPr>
          <p:cNvSpPr>
            <a:spLocks noGrp="1"/>
          </p:cNvSpPr>
          <p:nvPr>
            <p:ph idx="1"/>
          </p:nvPr>
        </p:nvSpPr>
        <p:spPr>
          <a:xfrm>
            <a:off x="838200" y="1473201"/>
            <a:ext cx="10515600" cy="558800"/>
          </a:xfrm>
        </p:spPr>
        <p:txBody>
          <a:bodyPr/>
          <a:lstStyle/>
          <a:p>
            <a:pPr marL="0" indent="0">
              <a:buNone/>
            </a:pPr>
            <a:r>
              <a:rPr lang="en-US" dirty="0"/>
              <a:t>You can embed words, sentences, or full documents!</a:t>
            </a:r>
          </a:p>
        </p:txBody>
      </p:sp>
      <p:grpSp>
        <p:nvGrpSpPr>
          <p:cNvPr id="7" name="Group 6">
            <a:extLst>
              <a:ext uri="{FF2B5EF4-FFF2-40B4-BE49-F238E27FC236}">
                <a16:creationId xmlns:a16="http://schemas.microsoft.com/office/drawing/2014/main" id="{FAC6B49E-AA86-E571-73B3-47DF031D4418}"/>
              </a:ext>
            </a:extLst>
          </p:cNvPr>
          <p:cNvGrpSpPr>
            <a:grpSpLocks noChangeAspect="1"/>
          </p:cNvGrpSpPr>
          <p:nvPr/>
        </p:nvGrpSpPr>
        <p:grpSpPr>
          <a:xfrm>
            <a:off x="4690251" y="3625010"/>
            <a:ext cx="341811" cy="457200"/>
            <a:chOff x="5095164" y="2133601"/>
            <a:chExt cx="2142699" cy="2866030"/>
          </a:xfrm>
        </p:grpSpPr>
        <p:grpSp>
          <p:nvGrpSpPr>
            <p:cNvPr id="8" name="Group 7">
              <a:extLst>
                <a:ext uri="{FF2B5EF4-FFF2-40B4-BE49-F238E27FC236}">
                  <a16:creationId xmlns:a16="http://schemas.microsoft.com/office/drawing/2014/main" id="{5A8AF89E-E422-4956-CD19-569B94E8610F}"/>
                </a:ext>
              </a:extLst>
            </p:cNvPr>
            <p:cNvGrpSpPr/>
            <p:nvPr/>
          </p:nvGrpSpPr>
          <p:grpSpPr>
            <a:xfrm>
              <a:off x="5095164" y="2133601"/>
              <a:ext cx="2142699" cy="2866030"/>
              <a:chOff x="313898" y="2142700"/>
              <a:chExt cx="2142699" cy="2866030"/>
            </a:xfrm>
          </p:grpSpPr>
          <p:sp>
            <p:nvSpPr>
              <p:cNvPr id="10" name="Rectangle 9">
                <a:extLst>
                  <a:ext uri="{FF2B5EF4-FFF2-40B4-BE49-F238E27FC236}">
                    <a16:creationId xmlns:a16="http://schemas.microsoft.com/office/drawing/2014/main" id="{062ECF1C-8AF7-9FAB-D7FD-EAFBDB3AC305}"/>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9495938E-D363-7D06-46CF-B15CF156CA18}"/>
                  </a:ext>
                </a:extLst>
              </p:cNvPr>
              <p:cNvGrpSpPr/>
              <p:nvPr/>
            </p:nvGrpSpPr>
            <p:grpSpPr>
              <a:xfrm>
                <a:off x="589128" y="2934274"/>
                <a:ext cx="1592238" cy="1608162"/>
                <a:chOff x="5766178" y="3084394"/>
                <a:chExt cx="1592238" cy="1608162"/>
              </a:xfrm>
            </p:grpSpPr>
            <p:cxnSp>
              <p:nvCxnSpPr>
                <p:cNvPr id="12" name="Straight Connector 11">
                  <a:extLst>
                    <a:ext uri="{FF2B5EF4-FFF2-40B4-BE49-F238E27FC236}">
                      <a16:creationId xmlns:a16="http://schemas.microsoft.com/office/drawing/2014/main" id="{D62CFE38-EF69-3FE2-3D30-D1D82F032194}"/>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1C2E9DF-A729-1EA7-4AD3-7EB39DF3373D}"/>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DAD84C7-BDAF-AD60-2178-6543C7A1D4C6}"/>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B42514A-6600-281A-02EF-407D98914EAF}"/>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206FEB8-B5A7-266B-EAAE-3A92C899A677}"/>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40C6E10-5D12-270A-54C9-D06CCD815DA3}"/>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 name="Graphic 8" descr="Body builder outline">
              <a:extLst>
                <a:ext uri="{FF2B5EF4-FFF2-40B4-BE49-F238E27FC236}">
                  <a16:creationId xmlns:a16="http://schemas.microsoft.com/office/drawing/2014/main" id="{6AEB0E15-AADA-A2E4-B796-E4CB77E579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8358" y="2357651"/>
              <a:ext cx="914400" cy="914400"/>
            </a:xfrm>
            <a:prstGeom prst="rect">
              <a:avLst/>
            </a:prstGeom>
          </p:spPr>
        </p:pic>
      </p:grpSp>
      <p:grpSp>
        <p:nvGrpSpPr>
          <p:cNvPr id="18" name="Group 17">
            <a:extLst>
              <a:ext uri="{FF2B5EF4-FFF2-40B4-BE49-F238E27FC236}">
                <a16:creationId xmlns:a16="http://schemas.microsoft.com/office/drawing/2014/main" id="{B3885291-68F0-F9DF-276A-227ACC5EC8D9}"/>
              </a:ext>
            </a:extLst>
          </p:cNvPr>
          <p:cNvGrpSpPr>
            <a:grpSpLocks noChangeAspect="1"/>
          </p:cNvGrpSpPr>
          <p:nvPr/>
        </p:nvGrpSpPr>
        <p:grpSpPr>
          <a:xfrm>
            <a:off x="3917211" y="3936499"/>
            <a:ext cx="341811" cy="457200"/>
            <a:chOff x="7431206" y="2122227"/>
            <a:chExt cx="2142699" cy="2866030"/>
          </a:xfrm>
        </p:grpSpPr>
        <p:grpSp>
          <p:nvGrpSpPr>
            <p:cNvPr id="19" name="Group 18">
              <a:extLst>
                <a:ext uri="{FF2B5EF4-FFF2-40B4-BE49-F238E27FC236}">
                  <a16:creationId xmlns:a16="http://schemas.microsoft.com/office/drawing/2014/main" id="{CF8A6BD0-9813-D717-75FB-C9AACAA728FB}"/>
                </a:ext>
              </a:extLst>
            </p:cNvPr>
            <p:cNvGrpSpPr/>
            <p:nvPr/>
          </p:nvGrpSpPr>
          <p:grpSpPr>
            <a:xfrm>
              <a:off x="7431206" y="2122227"/>
              <a:ext cx="2142699" cy="2866030"/>
              <a:chOff x="313898" y="2142700"/>
              <a:chExt cx="2142699" cy="2866030"/>
            </a:xfrm>
          </p:grpSpPr>
          <p:sp>
            <p:nvSpPr>
              <p:cNvPr id="21" name="Rectangle 20">
                <a:extLst>
                  <a:ext uri="{FF2B5EF4-FFF2-40B4-BE49-F238E27FC236}">
                    <a16:creationId xmlns:a16="http://schemas.microsoft.com/office/drawing/2014/main" id="{6C0B0292-0ADA-5C83-3958-BE407DE05535}"/>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5036ED4-0ACD-D96E-D152-0649B2209679}"/>
                  </a:ext>
                </a:extLst>
              </p:cNvPr>
              <p:cNvGrpSpPr/>
              <p:nvPr/>
            </p:nvGrpSpPr>
            <p:grpSpPr>
              <a:xfrm>
                <a:off x="589128" y="2934274"/>
                <a:ext cx="1592238" cy="1608162"/>
                <a:chOff x="5766178" y="3084394"/>
                <a:chExt cx="1592238" cy="1608162"/>
              </a:xfrm>
            </p:grpSpPr>
            <p:cxnSp>
              <p:nvCxnSpPr>
                <p:cNvPr id="23" name="Straight Connector 22">
                  <a:extLst>
                    <a:ext uri="{FF2B5EF4-FFF2-40B4-BE49-F238E27FC236}">
                      <a16:creationId xmlns:a16="http://schemas.microsoft.com/office/drawing/2014/main" id="{4610D425-1553-E357-4569-D985EBC47674}"/>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70BD5A0E-1817-E180-2605-0071A0798F0B}"/>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FB8814A-10DE-A96C-CD19-05BD49B74C55}"/>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61F13BB-C549-154E-5B53-FA391BA14AFC}"/>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61F8EC4-E2FB-2DCC-BB04-231532E9B668}"/>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9B1E96D-0324-7EA8-95E4-86D79EE220F7}"/>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20" name="Graphic 19" descr="Soccer ball outline">
              <a:extLst>
                <a:ext uri="{FF2B5EF4-FFF2-40B4-BE49-F238E27FC236}">
                  <a16:creationId xmlns:a16="http://schemas.microsoft.com/office/drawing/2014/main" id="{BF2E1830-BAD3-5272-F56B-624AC7A027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9420" y="2289412"/>
              <a:ext cx="914400" cy="914400"/>
            </a:xfrm>
            <a:prstGeom prst="rect">
              <a:avLst/>
            </a:prstGeom>
          </p:spPr>
        </p:pic>
      </p:grpSp>
      <p:grpSp>
        <p:nvGrpSpPr>
          <p:cNvPr id="30" name="Group 29">
            <a:extLst>
              <a:ext uri="{FF2B5EF4-FFF2-40B4-BE49-F238E27FC236}">
                <a16:creationId xmlns:a16="http://schemas.microsoft.com/office/drawing/2014/main" id="{D3FAB7FA-FFF5-CFD2-0FFA-07A4B6BAB0AC}"/>
              </a:ext>
            </a:extLst>
          </p:cNvPr>
          <p:cNvGrpSpPr>
            <a:grpSpLocks noChangeAspect="1"/>
          </p:cNvGrpSpPr>
          <p:nvPr/>
        </p:nvGrpSpPr>
        <p:grpSpPr>
          <a:xfrm>
            <a:off x="4672270" y="4194239"/>
            <a:ext cx="341811" cy="457200"/>
            <a:chOff x="2759122" y="2144974"/>
            <a:chExt cx="2142699" cy="2866030"/>
          </a:xfrm>
        </p:grpSpPr>
        <p:grpSp>
          <p:nvGrpSpPr>
            <p:cNvPr id="31" name="Group 30">
              <a:extLst>
                <a:ext uri="{FF2B5EF4-FFF2-40B4-BE49-F238E27FC236}">
                  <a16:creationId xmlns:a16="http://schemas.microsoft.com/office/drawing/2014/main" id="{8515437E-8597-8087-D5BC-09AC42E9544E}"/>
                </a:ext>
              </a:extLst>
            </p:cNvPr>
            <p:cNvGrpSpPr/>
            <p:nvPr/>
          </p:nvGrpSpPr>
          <p:grpSpPr>
            <a:xfrm>
              <a:off x="2759122" y="2144974"/>
              <a:ext cx="2142699" cy="2866030"/>
              <a:chOff x="313898" y="2142700"/>
              <a:chExt cx="2142699" cy="2866030"/>
            </a:xfrm>
          </p:grpSpPr>
          <p:sp>
            <p:nvSpPr>
              <p:cNvPr id="33" name="Rectangle 32">
                <a:extLst>
                  <a:ext uri="{FF2B5EF4-FFF2-40B4-BE49-F238E27FC236}">
                    <a16:creationId xmlns:a16="http://schemas.microsoft.com/office/drawing/2014/main" id="{5CFE17A1-194A-76B0-01AA-F44D0DA68FBF}"/>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CBA34D2A-F290-B3A3-9610-087D5AB50AB5}"/>
                  </a:ext>
                </a:extLst>
              </p:cNvPr>
              <p:cNvGrpSpPr/>
              <p:nvPr/>
            </p:nvGrpSpPr>
            <p:grpSpPr>
              <a:xfrm>
                <a:off x="589128" y="2934274"/>
                <a:ext cx="1592238" cy="1608162"/>
                <a:chOff x="5766178" y="3084394"/>
                <a:chExt cx="1592238" cy="1608162"/>
              </a:xfrm>
            </p:grpSpPr>
            <p:cxnSp>
              <p:nvCxnSpPr>
                <p:cNvPr id="35" name="Straight Connector 34">
                  <a:extLst>
                    <a:ext uri="{FF2B5EF4-FFF2-40B4-BE49-F238E27FC236}">
                      <a16:creationId xmlns:a16="http://schemas.microsoft.com/office/drawing/2014/main" id="{B04277A4-A774-9FFA-8C39-B914E0EAE5D5}"/>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507A928-4223-56ED-87E1-3E0A8C8EFEDD}"/>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49FF6C1-580B-04A4-EA1B-A5A47DF284B4}"/>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1505067-C699-584D-58B9-402A1594A6D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E58E33C-1316-B2D9-9A92-09078DF8BEE3}"/>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884B6903-7627-BCE4-BADE-4ADD2EAC75E5}"/>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32" name="Graphic 31" descr="Climbing outline">
              <a:extLst>
                <a:ext uri="{FF2B5EF4-FFF2-40B4-BE49-F238E27FC236}">
                  <a16:creationId xmlns:a16="http://schemas.microsoft.com/office/drawing/2014/main" id="{613F51A7-ADB8-9CCB-14BC-E6D8799AD0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64591" y="2384947"/>
              <a:ext cx="914400" cy="914400"/>
            </a:xfrm>
            <a:prstGeom prst="rect">
              <a:avLst/>
            </a:prstGeom>
          </p:spPr>
        </p:pic>
      </p:grpSp>
      <p:grpSp>
        <p:nvGrpSpPr>
          <p:cNvPr id="41" name="Group 40">
            <a:extLst>
              <a:ext uri="{FF2B5EF4-FFF2-40B4-BE49-F238E27FC236}">
                <a16:creationId xmlns:a16="http://schemas.microsoft.com/office/drawing/2014/main" id="{CF83CE44-7FB5-1E02-492D-3ECA9D9E65EE}"/>
              </a:ext>
            </a:extLst>
          </p:cNvPr>
          <p:cNvGrpSpPr>
            <a:grpSpLocks noChangeAspect="1"/>
          </p:cNvGrpSpPr>
          <p:nvPr/>
        </p:nvGrpSpPr>
        <p:grpSpPr>
          <a:xfrm>
            <a:off x="4132997" y="4677713"/>
            <a:ext cx="342174" cy="457200"/>
            <a:chOff x="327546" y="2156348"/>
            <a:chExt cx="2144973" cy="2866030"/>
          </a:xfrm>
        </p:grpSpPr>
        <p:grpSp>
          <p:nvGrpSpPr>
            <p:cNvPr id="42" name="Group 41">
              <a:extLst>
                <a:ext uri="{FF2B5EF4-FFF2-40B4-BE49-F238E27FC236}">
                  <a16:creationId xmlns:a16="http://schemas.microsoft.com/office/drawing/2014/main" id="{FD390FC0-3F18-3F3E-349F-35B39F66E927}"/>
                </a:ext>
              </a:extLst>
            </p:cNvPr>
            <p:cNvGrpSpPr/>
            <p:nvPr/>
          </p:nvGrpSpPr>
          <p:grpSpPr>
            <a:xfrm>
              <a:off x="327546" y="2156348"/>
              <a:ext cx="2142699" cy="2866030"/>
              <a:chOff x="313898" y="2142700"/>
              <a:chExt cx="2142699" cy="2866030"/>
            </a:xfrm>
          </p:grpSpPr>
          <p:sp>
            <p:nvSpPr>
              <p:cNvPr id="44" name="Rectangle 43">
                <a:extLst>
                  <a:ext uri="{FF2B5EF4-FFF2-40B4-BE49-F238E27FC236}">
                    <a16:creationId xmlns:a16="http://schemas.microsoft.com/office/drawing/2014/main" id="{B206154E-7327-48FD-C70E-ACA59090350E}"/>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09901386-2297-2BDB-D830-840859BE362E}"/>
                  </a:ext>
                </a:extLst>
              </p:cNvPr>
              <p:cNvGrpSpPr/>
              <p:nvPr/>
            </p:nvGrpSpPr>
            <p:grpSpPr>
              <a:xfrm>
                <a:off x="589128" y="2934274"/>
                <a:ext cx="1592238" cy="1608162"/>
                <a:chOff x="5766178" y="3084394"/>
                <a:chExt cx="1592238" cy="1608162"/>
              </a:xfrm>
            </p:grpSpPr>
            <p:cxnSp>
              <p:nvCxnSpPr>
                <p:cNvPr id="46" name="Straight Connector 45">
                  <a:extLst>
                    <a:ext uri="{FF2B5EF4-FFF2-40B4-BE49-F238E27FC236}">
                      <a16:creationId xmlns:a16="http://schemas.microsoft.com/office/drawing/2014/main" id="{308719AE-63E9-09CB-E287-6BCD68AB2654}"/>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E8E49F85-0E41-E2C3-DABA-6919E9AA7A5D}"/>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742868B-AA3D-6C3B-A3F5-852E4F8F1A91}"/>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F3CB0F5-A2EC-B875-544E-BF7EB7B48656}"/>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43DE10E-FB25-5379-F606-D2FE1409E7DD}"/>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C670056-E439-E16B-1569-532BA8D9C414}"/>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43" name="Graphic 42" descr="Gymnast: Floor routine outline">
              <a:extLst>
                <a:ext uri="{FF2B5EF4-FFF2-40B4-BE49-F238E27FC236}">
                  <a16:creationId xmlns:a16="http://schemas.microsoft.com/office/drawing/2014/main" id="{9B5B18A1-A539-0470-127A-C6A6A842A6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46662" y="2371299"/>
              <a:ext cx="1025857" cy="1025857"/>
            </a:xfrm>
            <a:prstGeom prst="rect">
              <a:avLst/>
            </a:prstGeom>
          </p:spPr>
        </p:pic>
      </p:grpSp>
      <p:grpSp>
        <p:nvGrpSpPr>
          <p:cNvPr id="53" name="Group 52">
            <a:extLst>
              <a:ext uri="{FF2B5EF4-FFF2-40B4-BE49-F238E27FC236}">
                <a16:creationId xmlns:a16="http://schemas.microsoft.com/office/drawing/2014/main" id="{6F9872BC-5973-A4F6-6031-2EA133E0F114}"/>
              </a:ext>
            </a:extLst>
          </p:cNvPr>
          <p:cNvGrpSpPr>
            <a:grpSpLocks noChangeAspect="1"/>
          </p:cNvGrpSpPr>
          <p:nvPr/>
        </p:nvGrpSpPr>
        <p:grpSpPr>
          <a:xfrm>
            <a:off x="6287137" y="4459877"/>
            <a:ext cx="341811" cy="457200"/>
            <a:chOff x="6400799" y="2832339"/>
            <a:chExt cx="2172269" cy="2905582"/>
          </a:xfrm>
        </p:grpSpPr>
        <p:grpSp>
          <p:nvGrpSpPr>
            <p:cNvPr id="54" name="Group 53">
              <a:extLst>
                <a:ext uri="{FF2B5EF4-FFF2-40B4-BE49-F238E27FC236}">
                  <a16:creationId xmlns:a16="http://schemas.microsoft.com/office/drawing/2014/main" id="{ECEAA477-F3C4-D63D-CB41-0488B00A2368}"/>
                </a:ext>
              </a:extLst>
            </p:cNvPr>
            <p:cNvGrpSpPr/>
            <p:nvPr/>
          </p:nvGrpSpPr>
          <p:grpSpPr>
            <a:xfrm>
              <a:off x="6400799" y="2832339"/>
              <a:ext cx="2172269" cy="2905582"/>
              <a:chOff x="313898" y="2142700"/>
              <a:chExt cx="2142699" cy="2866030"/>
            </a:xfrm>
          </p:grpSpPr>
          <p:sp>
            <p:nvSpPr>
              <p:cNvPr id="56" name="Rectangle 55">
                <a:extLst>
                  <a:ext uri="{FF2B5EF4-FFF2-40B4-BE49-F238E27FC236}">
                    <a16:creationId xmlns:a16="http://schemas.microsoft.com/office/drawing/2014/main" id="{B9C11598-E22E-4738-83FD-24793A03DDA8}"/>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FD947E85-4FAA-8FA3-7DA5-58B2C724ED1E}"/>
                  </a:ext>
                </a:extLst>
              </p:cNvPr>
              <p:cNvGrpSpPr/>
              <p:nvPr/>
            </p:nvGrpSpPr>
            <p:grpSpPr>
              <a:xfrm>
                <a:off x="589128" y="2934274"/>
                <a:ext cx="1592238" cy="1608162"/>
                <a:chOff x="5766178" y="3084394"/>
                <a:chExt cx="1592238" cy="1608162"/>
              </a:xfrm>
            </p:grpSpPr>
            <p:cxnSp>
              <p:nvCxnSpPr>
                <p:cNvPr id="58" name="Straight Connector 57">
                  <a:extLst>
                    <a:ext uri="{FF2B5EF4-FFF2-40B4-BE49-F238E27FC236}">
                      <a16:creationId xmlns:a16="http://schemas.microsoft.com/office/drawing/2014/main" id="{CDD626F6-6837-EC4C-A1E9-90CA8EE640B9}"/>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54CF6011-FC97-974B-0712-1A1893830250}"/>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B16199DF-C11C-E2FF-D073-936244346EE5}"/>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ED5E74C2-EB47-C309-1F1D-E9948EB6C4EF}"/>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36FF3DDD-540F-4E20-7B33-CE458FE36838}"/>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07C338CC-EE43-FAE7-E087-3A9D63FA5297}"/>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55" name="Graphic 54" descr="Drama outline">
              <a:extLst>
                <a:ext uri="{FF2B5EF4-FFF2-40B4-BE49-F238E27FC236}">
                  <a16:creationId xmlns:a16="http://schemas.microsoft.com/office/drawing/2014/main" id="{57AD1C9B-5927-6459-2895-A6BCF5C96C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1247" y="3149221"/>
              <a:ext cx="914400" cy="914400"/>
            </a:xfrm>
            <a:prstGeom prst="rect">
              <a:avLst/>
            </a:prstGeom>
          </p:spPr>
        </p:pic>
      </p:grpSp>
      <p:grpSp>
        <p:nvGrpSpPr>
          <p:cNvPr id="64" name="Group 63">
            <a:extLst>
              <a:ext uri="{FF2B5EF4-FFF2-40B4-BE49-F238E27FC236}">
                <a16:creationId xmlns:a16="http://schemas.microsoft.com/office/drawing/2014/main" id="{09E0858D-C479-CFAB-C37E-BB146C17C92D}"/>
              </a:ext>
            </a:extLst>
          </p:cNvPr>
          <p:cNvGrpSpPr>
            <a:grpSpLocks noChangeAspect="1"/>
          </p:cNvGrpSpPr>
          <p:nvPr/>
        </p:nvGrpSpPr>
        <p:grpSpPr>
          <a:xfrm>
            <a:off x="6797085" y="4542814"/>
            <a:ext cx="341811" cy="457200"/>
            <a:chOff x="5133027" y="3452884"/>
            <a:chExt cx="2157153" cy="2885363"/>
          </a:xfrm>
        </p:grpSpPr>
        <p:grpSp>
          <p:nvGrpSpPr>
            <p:cNvPr id="65" name="Group 64">
              <a:extLst>
                <a:ext uri="{FF2B5EF4-FFF2-40B4-BE49-F238E27FC236}">
                  <a16:creationId xmlns:a16="http://schemas.microsoft.com/office/drawing/2014/main" id="{4BF16FFD-2E50-1C9E-2502-C2B993AE352A}"/>
                </a:ext>
              </a:extLst>
            </p:cNvPr>
            <p:cNvGrpSpPr/>
            <p:nvPr/>
          </p:nvGrpSpPr>
          <p:grpSpPr>
            <a:xfrm>
              <a:off x="5133027" y="3452884"/>
              <a:ext cx="2157153" cy="2885363"/>
              <a:chOff x="313898" y="2142700"/>
              <a:chExt cx="2142699" cy="2866030"/>
            </a:xfrm>
          </p:grpSpPr>
          <p:sp>
            <p:nvSpPr>
              <p:cNvPr id="67" name="Rectangle 66">
                <a:extLst>
                  <a:ext uri="{FF2B5EF4-FFF2-40B4-BE49-F238E27FC236}">
                    <a16:creationId xmlns:a16="http://schemas.microsoft.com/office/drawing/2014/main" id="{7795C0C1-3B33-7168-5B2D-86F1B5C47C0F}"/>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54235FAD-F808-78EF-8CA4-AE5428AB0A15}"/>
                  </a:ext>
                </a:extLst>
              </p:cNvPr>
              <p:cNvGrpSpPr/>
              <p:nvPr/>
            </p:nvGrpSpPr>
            <p:grpSpPr>
              <a:xfrm>
                <a:off x="589128" y="2934274"/>
                <a:ext cx="1592238" cy="1608162"/>
                <a:chOff x="5766178" y="3084394"/>
                <a:chExt cx="1592238" cy="1608162"/>
              </a:xfrm>
            </p:grpSpPr>
            <p:cxnSp>
              <p:nvCxnSpPr>
                <p:cNvPr id="69" name="Straight Connector 68">
                  <a:extLst>
                    <a:ext uri="{FF2B5EF4-FFF2-40B4-BE49-F238E27FC236}">
                      <a16:creationId xmlns:a16="http://schemas.microsoft.com/office/drawing/2014/main" id="{6C80A817-8B03-185B-F82E-78C6AC137D1B}"/>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E7CB8D07-C071-0082-0355-276E2371C519}"/>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2A77E55-CC30-4AD7-97C5-9685F3665C20}"/>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F7912F1-4E64-F91D-AD1B-06D4803C6DD3}"/>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DD102116-2B0D-FE23-123E-F95DA523311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B299C926-5E92-B254-EF77-FC6606F43057}"/>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66" name="Graphic 65" descr="Maracas outline">
              <a:extLst>
                <a:ext uri="{FF2B5EF4-FFF2-40B4-BE49-F238E27FC236}">
                  <a16:creationId xmlns:a16="http://schemas.microsoft.com/office/drawing/2014/main" id="{E82F943C-1F8F-62B4-CD9F-9813626B012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00549" y="3665560"/>
              <a:ext cx="1148687" cy="1148687"/>
            </a:xfrm>
            <a:prstGeom prst="rect">
              <a:avLst/>
            </a:prstGeom>
          </p:spPr>
        </p:pic>
      </p:grpSp>
      <p:grpSp>
        <p:nvGrpSpPr>
          <p:cNvPr id="75" name="Group 74">
            <a:extLst>
              <a:ext uri="{FF2B5EF4-FFF2-40B4-BE49-F238E27FC236}">
                <a16:creationId xmlns:a16="http://schemas.microsoft.com/office/drawing/2014/main" id="{8E871E2B-6B63-88C0-F6A8-3DC356D42BD2}"/>
              </a:ext>
            </a:extLst>
          </p:cNvPr>
          <p:cNvGrpSpPr>
            <a:grpSpLocks noChangeAspect="1"/>
          </p:cNvGrpSpPr>
          <p:nvPr/>
        </p:nvGrpSpPr>
        <p:grpSpPr>
          <a:xfrm>
            <a:off x="7194378" y="5105519"/>
            <a:ext cx="341811" cy="457200"/>
            <a:chOff x="3339154" y="3098042"/>
            <a:chExt cx="2075526" cy="2776180"/>
          </a:xfrm>
        </p:grpSpPr>
        <p:grpSp>
          <p:nvGrpSpPr>
            <p:cNvPr id="76" name="Group 75">
              <a:extLst>
                <a:ext uri="{FF2B5EF4-FFF2-40B4-BE49-F238E27FC236}">
                  <a16:creationId xmlns:a16="http://schemas.microsoft.com/office/drawing/2014/main" id="{0941B0D7-CC93-9DFF-0DC3-30A1A23CEC8E}"/>
                </a:ext>
              </a:extLst>
            </p:cNvPr>
            <p:cNvGrpSpPr/>
            <p:nvPr/>
          </p:nvGrpSpPr>
          <p:grpSpPr>
            <a:xfrm>
              <a:off x="3339154" y="3098042"/>
              <a:ext cx="2075526" cy="2776180"/>
              <a:chOff x="313898" y="2142700"/>
              <a:chExt cx="2142699" cy="2866030"/>
            </a:xfrm>
          </p:grpSpPr>
          <p:sp>
            <p:nvSpPr>
              <p:cNvPr id="78" name="Rectangle 77">
                <a:extLst>
                  <a:ext uri="{FF2B5EF4-FFF2-40B4-BE49-F238E27FC236}">
                    <a16:creationId xmlns:a16="http://schemas.microsoft.com/office/drawing/2014/main" id="{002CE5CA-3659-6755-40C7-9985F98B913A}"/>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2401A353-7DE0-69F5-1ED6-D7EC3C730EAF}"/>
                  </a:ext>
                </a:extLst>
              </p:cNvPr>
              <p:cNvGrpSpPr/>
              <p:nvPr/>
            </p:nvGrpSpPr>
            <p:grpSpPr>
              <a:xfrm>
                <a:off x="589128" y="2934274"/>
                <a:ext cx="1592238" cy="1608162"/>
                <a:chOff x="5766178" y="3084394"/>
                <a:chExt cx="1592238" cy="1608162"/>
              </a:xfrm>
            </p:grpSpPr>
            <p:cxnSp>
              <p:nvCxnSpPr>
                <p:cNvPr id="80" name="Straight Connector 79">
                  <a:extLst>
                    <a:ext uri="{FF2B5EF4-FFF2-40B4-BE49-F238E27FC236}">
                      <a16:creationId xmlns:a16="http://schemas.microsoft.com/office/drawing/2014/main" id="{59201B90-95E3-8AFD-7C06-8084EFEA113F}"/>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F28BB88B-E1BE-81D3-434A-9AAA67602A00}"/>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6C7FE241-82B1-04F6-4839-6086376C8FD2}"/>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CF3A34E-F4E0-D78D-0A65-967D53FCC4C8}"/>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1C0352D5-630E-51FD-6FA5-1CCF3E4FCE9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268814D2-3FD2-FE56-8F54-223F9F1E26C5}"/>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77" name="Graphic 76" descr="Bongo outline">
              <a:extLst>
                <a:ext uri="{FF2B5EF4-FFF2-40B4-BE49-F238E27FC236}">
                  <a16:creationId xmlns:a16="http://schemas.microsoft.com/office/drawing/2014/main" id="{87E0084B-05C6-BDDA-E0BC-887969F7D6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244454" y="3378957"/>
              <a:ext cx="1066801" cy="1066801"/>
            </a:xfrm>
            <a:prstGeom prst="rect">
              <a:avLst/>
            </a:prstGeom>
          </p:spPr>
        </p:pic>
      </p:grpSp>
      <p:grpSp>
        <p:nvGrpSpPr>
          <p:cNvPr id="86" name="Group 85">
            <a:extLst>
              <a:ext uri="{FF2B5EF4-FFF2-40B4-BE49-F238E27FC236}">
                <a16:creationId xmlns:a16="http://schemas.microsoft.com/office/drawing/2014/main" id="{C648A06A-EC58-69D6-EFE9-071634D2E798}"/>
              </a:ext>
            </a:extLst>
          </p:cNvPr>
          <p:cNvGrpSpPr>
            <a:grpSpLocks noChangeAspect="1"/>
          </p:cNvGrpSpPr>
          <p:nvPr/>
        </p:nvGrpSpPr>
        <p:grpSpPr>
          <a:xfrm>
            <a:off x="6746031" y="5770728"/>
            <a:ext cx="341811" cy="457200"/>
            <a:chOff x="6662096" y="2661314"/>
            <a:chExt cx="2320406" cy="3103727"/>
          </a:xfrm>
        </p:grpSpPr>
        <p:grpSp>
          <p:nvGrpSpPr>
            <p:cNvPr id="87" name="Group 86">
              <a:extLst>
                <a:ext uri="{FF2B5EF4-FFF2-40B4-BE49-F238E27FC236}">
                  <a16:creationId xmlns:a16="http://schemas.microsoft.com/office/drawing/2014/main" id="{9C847C25-0C4F-FAA6-9C43-62E1BA7F4084}"/>
                </a:ext>
              </a:extLst>
            </p:cNvPr>
            <p:cNvGrpSpPr/>
            <p:nvPr/>
          </p:nvGrpSpPr>
          <p:grpSpPr>
            <a:xfrm>
              <a:off x="6662096" y="2661314"/>
              <a:ext cx="2320406" cy="3103727"/>
              <a:chOff x="313898" y="2142700"/>
              <a:chExt cx="2142699" cy="2866030"/>
            </a:xfrm>
          </p:grpSpPr>
          <p:sp>
            <p:nvSpPr>
              <p:cNvPr id="89" name="Rectangle 88">
                <a:extLst>
                  <a:ext uri="{FF2B5EF4-FFF2-40B4-BE49-F238E27FC236}">
                    <a16:creationId xmlns:a16="http://schemas.microsoft.com/office/drawing/2014/main" id="{6D460379-CCF7-0439-862D-43EB7E7077B2}"/>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BA9B5B29-00E4-3F3C-2134-A9EC17CD8007}"/>
                  </a:ext>
                </a:extLst>
              </p:cNvPr>
              <p:cNvGrpSpPr/>
              <p:nvPr/>
            </p:nvGrpSpPr>
            <p:grpSpPr>
              <a:xfrm>
                <a:off x="589128" y="2934274"/>
                <a:ext cx="1592238" cy="1608162"/>
                <a:chOff x="5766178" y="3084394"/>
                <a:chExt cx="1592238" cy="1608162"/>
              </a:xfrm>
            </p:grpSpPr>
            <p:cxnSp>
              <p:nvCxnSpPr>
                <p:cNvPr id="91" name="Straight Connector 90">
                  <a:extLst>
                    <a:ext uri="{FF2B5EF4-FFF2-40B4-BE49-F238E27FC236}">
                      <a16:creationId xmlns:a16="http://schemas.microsoft.com/office/drawing/2014/main" id="{609B773D-BE7E-000E-4040-73D75725636F}"/>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D2472DD4-12F5-8EF6-02C0-5770C4951AE2}"/>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F7DA7EE3-ACBB-6B6F-FDD6-F4C9A9768462}"/>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CC91956B-8094-0DF1-CE07-523CA4C94065}"/>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62538249-544F-1A11-3C26-C79DF21BE7CE}"/>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E93F6900-9489-E6A1-87D8-DB19057C59CE}"/>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88" name="Graphic 87" descr="Puppet outline">
              <a:extLst>
                <a:ext uri="{FF2B5EF4-FFF2-40B4-BE49-F238E27FC236}">
                  <a16:creationId xmlns:a16="http://schemas.microsoft.com/office/drawing/2014/main" id="{D806372C-D11C-87AF-2C63-788428ED93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77033" y="2971800"/>
              <a:ext cx="914400" cy="914400"/>
            </a:xfrm>
            <a:prstGeom prst="rect">
              <a:avLst/>
            </a:prstGeom>
          </p:spPr>
        </p:pic>
      </p:grpSp>
      <p:grpSp>
        <p:nvGrpSpPr>
          <p:cNvPr id="97" name="Group 96">
            <a:extLst>
              <a:ext uri="{FF2B5EF4-FFF2-40B4-BE49-F238E27FC236}">
                <a16:creationId xmlns:a16="http://schemas.microsoft.com/office/drawing/2014/main" id="{E9A43019-B6A5-B50A-9D93-38D5773692C8}"/>
              </a:ext>
            </a:extLst>
          </p:cNvPr>
          <p:cNvGrpSpPr>
            <a:grpSpLocks noChangeAspect="1"/>
          </p:cNvGrpSpPr>
          <p:nvPr/>
        </p:nvGrpSpPr>
        <p:grpSpPr>
          <a:xfrm>
            <a:off x="7448981" y="2346964"/>
            <a:ext cx="341813" cy="457200"/>
            <a:chOff x="9976515" y="3784978"/>
            <a:chExt cx="1997122" cy="2671309"/>
          </a:xfrm>
        </p:grpSpPr>
        <p:grpSp>
          <p:nvGrpSpPr>
            <p:cNvPr id="98" name="Group 97">
              <a:extLst>
                <a:ext uri="{FF2B5EF4-FFF2-40B4-BE49-F238E27FC236}">
                  <a16:creationId xmlns:a16="http://schemas.microsoft.com/office/drawing/2014/main" id="{38FF85DC-6830-FA47-656E-A8FBEFC73135}"/>
                </a:ext>
              </a:extLst>
            </p:cNvPr>
            <p:cNvGrpSpPr/>
            <p:nvPr/>
          </p:nvGrpSpPr>
          <p:grpSpPr>
            <a:xfrm>
              <a:off x="9976515" y="3784978"/>
              <a:ext cx="1997122" cy="2671309"/>
              <a:chOff x="313898" y="2142700"/>
              <a:chExt cx="2142699" cy="2866030"/>
            </a:xfrm>
          </p:grpSpPr>
          <p:sp>
            <p:nvSpPr>
              <p:cNvPr id="100" name="Rectangle 99">
                <a:extLst>
                  <a:ext uri="{FF2B5EF4-FFF2-40B4-BE49-F238E27FC236}">
                    <a16:creationId xmlns:a16="http://schemas.microsoft.com/office/drawing/2014/main" id="{735EB805-CF4F-EF36-F4CA-C27F60AF10EA}"/>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28FF5385-CBF7-C572-8861-76B9064962B6}"/>
                  </a:ext>
                </a:extLst>
              </p:cNvPr>
              <p:cNvGrpSpPr/>
              <p:nvPr/>
            </p:nvGrpSpPr>
            <p:grpSpPr>
              <a:xfrm>
                <a:off x="589128" y="2934274"/>
                <a:ext cx="1592238" cy="1608162"/>
                <a:chOff x="5766178" y="3084394"/>
                <a:chExt cx="1592238" cy="1608162"/>
              </a:xfrm>
            </p:grpSpPr>
            <p:cxnSp>
              <p:nvCxnSpPr>
                <p:cNvPr id="102" name="Straight Connector 101">
                  <a:extLst>
                    <a:ext uri="{FF2B5EF4-FFF2-40B4-BE49-F238E27FC236}">
                      <a16:creationId xmlns:a16="http://schemas.microsoft.com/office/drawing/2014/main" id="{5492CB9F-E888-6911-C6BE-9E2B7C303EF2}"/>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E28C3736-552B-ED73-FB67-E5B9C9F52471}"/>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149CD27E-EEE9-A814-FC6C-53CD4752AE2B}"/>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7F420E81-B3AC-31BC-E6F2-CC96128785D7}"/>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0B1C1419-A1B3-16AB-02FA-425D2823BF3B}"/>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0EBE4881-C244-D410-0A79-3B067D82BA86}"/>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99" name="Graphic 98" descr="Nerve outline">
              <a:extLst>
                <a:ext uri="{FF2B5EF4-FFF2-40B4-BE49-F238E27FC236}">
                  <a16:creationId xmlns:a16="http://schemas.microsoft.com/office/drawing/2014/main" id="{1105B0F2-31FE-97B9-A8B4-92C06D1723C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flipV="1">
              <a:off x="10975074" y="3981735"/>
              <a:ext cx="914400" cy="914400"/>
            </a:xfrm>
            <a:prstGeom prst="rect">
              <a:avLst/>
            </a:prstGeom>
          </p:spPr>
        </p:pic>
      </p:grpSp>
      <p:grpSp>
        <p:nvGrpSpPr>
          <p:cNvPr id="108" name="Group 107">
            <a:extLst>
              <a:ext uri="{FF2B5EF4-FFF2-40B4-BE49-F238E27FC236}">
                <a16:creationId xmlns:a16="http://schemas.microsoft.com/office/drawing/2014/main" id="{B5D56EED-5CDF-6C26-F9D0-0B7662242747}"/>
              </a:ext>
            </a:extLst>
          </p:cNvPr>
          <p:cNvGrpSpPr>
            <a:grpSpLocks noChangeAspect="1"/>
          </p:cNvGrpSpPr>
          <p:nvPr/>
        </p:nvGrpSpPr>
        <p:grpSpPr>
          <a:xfrm>
            <a:off x="7997863" y="2732769"/>
            <a:ext cx="342289" cy="457200"/>
            <a:chOff x="7754577" y="1201002"/>
            <a:chExt cx="1637357" cy="2187053"/>
          </a:xfrm>
        </p:grpSpPr>
        <p:grpSp>
          <p:nvGrpSpPr>
            <p:cNvPr id="109" name="Group 108">
              <a:extLst>
                <a:ext uri="{FF2B5EF4-FFF2-40B4-BE49-F238E27FC236}">
                  <a16:creationId xmlns:a16="http://schemas.microsoft.com/office/drawing/2014/main" id="{40AE1275-957F-4872-5374-FC2D3E7CB8E6}"/>
                </a:ext>
              </a:extLst>
            </p:cNvPr>
            <p:cNvGrpSpPr/>
            <p:nvPr/>
          </p:nvGrpSpPr>
          <p:grpSpPr>
            <a:xfrm>
              <a:off x="7754577" y="1201002"/>
              <a:ext cx="1635083" cy="2187053"/>
              <a:chOff x="313898" y="2142700"/>
              <a:chExt cx="2142699" cy="2866030"/>
            </a:xfrm>
          </p:grpSpPr>
          <p:sp>
            <p:nvSpPr>
              <p:cNvPr id="111" name="Rectangle 110">
                <a:extLst>
                  <a:ext uri="{FF2B5EF4-FFF2-40B4-BE49-F238E27FC236}">
                    <a16:creationId xmlns:a16="http://schemas.microsoft.com/office/drawing/2014/main" id="{F4ADEE24-FDF7-4AC9-0CB3-41AE357BC515}"/>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ED4274A5-518E-DB0F-8FD1-C99B9F49DCD4}"/>
                  </a:ext>
                </a:extLst>
              </p:cNvPr>
              <p:cNvGrpSpPr/>
              <p:nvPr/>
            </p:nvGrpSpPr>
            <p:grpSpPr>
              <a:xfrm>
                <a:off x="589128" y="2934274"/>
                <a:ext cx="1592238" cy="1608162"/>
                <a:chOff x="5766178" y="3084394"/>
                <a:chExt cx="1592238" cy="1608162"/>
              </a:xfrm>
            </p:grpSpPr>
            <p:cxnSp>
              <p:nvCxnSpPr>
                <p:cNvPr id="113" name="Straight Connector 112">
                  <a:extLst>
                    <a:ext uri="{FF2B5EF4-FFF2-40B4-BE49-F238E27FC236}">
                      <a16:creationId xmlns:a16="http://schemas.microsoft.com/office/drawing/2014/main" id="{1FFADDEC-411C-D899-F657-D5CD6013FCFB}"/>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9B4DFE49-8001-6A0A-7131-12427F4F3E70}"/>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C984AABC-963A-10DC-E5E8-70E7A5852BBF}"/>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9FF46AA3-5CE3-050E-33C9-0E347A1914C8}"/>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07059E8F-5567-15E6-92F4-D2DDC22BB3E8}"/>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283978D7-78BB-0106-D0DF-B49A0C2CD6F1}"/>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10" name="Graphic 109" descr="Flask outline">
              <a:extLst>
                <a:ext uri="{FF2B5EF4-FFF2-40B4-BE49-F238E27FC236}">
                  <a16:creationId xmlns:a16="http://schemas.microsoft.com/office/drawing/2014/main" id="{35743478-2BE1-BB88-DDB9-F29927384B1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77534" y="1334069"/>
              <a:ext cx="914400" cy="914400"/>
            </a:xfrm>
            <a:prstGeom prst="rect">
              <a:avLst/>
            </a:prstGeom>
          </p:spPr>
        </p:pic>
      </p:grpSp>
      <p:grpSp>
        <p:nvGrpSpPr>
          <p:cNvPr id="119" name="Group 118">
            <a:extLst>
              <a:ext uri="{FF2B5EF4-FFF2-40B4-BE49-F238E27FC236}">
                <a16:creationId xmlns:a16="http://schemas.microsoft.com/office/drawing/2014/main" id="{85EE11B2-C46D-48F8-EB96-A5AA176E5777}"/>
              </a:ext>
            </a:extLst>
          </p:cNvPr>
          <p:cNvGrpSpPr>
            <a:grpSpLocks noChangeAspect="1"/>
          </p:cNvGrpSpPr>
          <p:nvPr/>
        </p:nvGrpSpPr>
        <p:grpSpPr>
          <a:xfrm>
            <a:off x="6969355" y="2929316"/>
            <a:ext cx="347690" cy="457200"/>
            <a:chOff x="10095167" y="1544671"/>
            <a:chExt cx="1614614" cy="2123162"/>
          </a:xfrm>
        </p:grpSpPr>
        <p:grpSp>
          <p:nvGrpSpPr>
            <p:cNvPr id="120" name="Group 119">
              <a:extLst>
                <a:ext uri="{FF2B5EF4-FFF2-40B4-BE49-F238E27FC236}">
                  <a16:creationId xmlns:a16="http://schemas.microsoft.com/office/drawing/2014/main" id="{D7322BF0-428E-CAC7-B42C-4ECD4370F9A9}"/>
                </a:ext>
              </a:extLst>
            </p:cNvPr>
            <p:cNvGrpSpPr/>
            <p:nvPr/>
          </p:nvGrpSpPr>
          <p:grpSpPr>
            <a:xfrm>
              <a:off x="10095167" y="1544671"/>
              <a:ext cx="1587317" cy="2123162"/>
              <a:chOff x="313898" y="2142700"/>
              <a:chExt cx="2142699" cy="2866030"/>
            </a:xfrm>
          </p:grpSpPr>
          <p:sp>
            <p:nvSpPr>
              <p:cNvPr id="122" name="Rectangle 121">
                <a:extLst>
                  <a:ext uri="{FF2B5EF4-FFF2-40B4-BE49-F238E27FC236}">
                    <a16:creationId xmlns:a16="http://schemas.microsoft.com/office/drawing/2014/main" id="{00129D52-A56F-7D39-C3E8-723682945B48}"/>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3" name="Group 122">
                <a:extLst>
                  <a:ext uri="{FF2B5EF4-FFF2-40B4-BE49-F238E27FC236}">
                    <a16:creationId xmlns:a16="http://schemas.microsoft.com/office/drawing/2014/main" id="{03440B4F-1D03-88CA-C1DD-85B11CF2DF2C}"/>
                  </a:ext>
                </a:extLst>
              </p:cNvPr>
              <p:cNvGrpSpPr/>
              <p:nvPr/>
            </p:nvGrpSpPr>
            <p:grpSpPr>
              <a:xfrm>
                <a:off x="589128" y="2934274"/>
                <a:ext cx="1592238" cy="1608162"/>
                <a:chOff x="5766178" y="3084394"/>
                <a:chExt cx="1592238" cy="1608162"/>
              </a:xfrm>
            </p:grpSpPr>
            <p:cxnSp>
              <p:nvCxnSpPr>
                <p:cNvPr id="124" name="Straight Connector 123">
                  <a:extLst>
                    <a:ext uri="{FF2B5EF4-FFF2-40B4-BE49-F238E27FC236}">
                      <a16:creationId xmlns:a16="http://schemas.microsoft.com/office/drawing/2014/main" id="{B0F676CD-89DA-233E-9D71-F20CB02F1A86}"/>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3ED019A-7F70-8D8E-4519-7948D82291DE}"/>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2006246B-0293-2B1E-7C59-5DFD67294D28}"/>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6E8CE735-B5A9-36B9-1F7C-9DE6007216EC}"/>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CAF66CF0-3A03-757A-E26D-8F60B70227A9}"/>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BFCBBCB1-612B-CE1B-E136-7AC0A793E72C}"/>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21" name="Graphic 120" descr="Mitochondria outline">
              <a:extLst>
                <a:ext uri="{FF2B5EF4-FFF2-40B4-BE49-F238E27FC236}">
                  <a16:creationId xmlns:a16="http://schemas.microsoft.com/office/drawing/2014/main" id="{5BACA49F-67F8-D464-BEAC-18C22E890CC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63619" y="1636594"/>
              <a:ext cx="846162" cy="846162"/>
            </a:xfrm>
            <a:prstGeom prst="rect">
              <a:avLst/>
            </a:prstGeom>
          </p:spPr>
        </p:pic>
      </p:grpSp>
      <p:grpSp>
        <p:nvGrpSpPr>
          <p:cNvPr id="131" name="Group 130">
            <a:extLst>
              <a:ext uri="{FF2B5EF4-FFF2-40B4-BE49-F238E27FC236}">
                <a16:creationId xmlns:a16="http://schemas.microsoft.com/office/drawing/2014/main" id="{B3ADEFC4-7A1E-8C9C-E8F7-3A9B7C319D47}"/>
              </a:ext>
            </a:extLst>
          </p:cNvPr>
          <p:cNvGrpSpPr>
            <a:grpSpLocks noChangeAspect="1"/>
          </p:cNvGrpSpPr>
          <p:nvPr/>
        </p:nvGrpSpPr>
        <p:grpSpPr>
          <a:xfrm>
            <a:off x="7558418" y="3302248"/>
            <a:ext cx="341811" cy="457200"/>
            <a:chOff x="7825091" y="3796352"/>
            <a:chExt cx="1635083" cy="2187053"/>
          </a:xfrm>
        </p:grpSpPr>
        <p:grpSp>
          <p:nvGrpSpPr>
            <p:cNvPr id="132" name="Group 131">
              <a:extLst>
                <a:ext uri="{FF2B5EF4-FFF2-40B4-BE49-F238E27FC236}">
                  <a16:creationId xmlns:a16="http://schemas.microsoft.com/office/drawing/2014/main" id="{44C0FD07-EC40-7946-9820-6BAF8B7E53B6}"/>
                </a:ext>
              </a:extLst>
            </p:cNvPr>
            <p:cNvGrpSpPr/>
            <p:nvPr/>
          </p:nvGrpSpPr>
          <p:grpSpPr>
            <a:xfrm>
              <a:off x="7825091" y="3796352"/>
              <a:ext cx="1635083" cy="2187053"/>
              <a:chOff x="313898" y="2142700"/>
              <a:chExt cx="2142699" cy="2866030"/>
            </a:xfrm>
          </p:grpSpPr>
          <p:sp>
            <p:nvSpPr>
              <p:cNvPr id="134" name="Rectangle 133">
                <a:extLst>
                  <a:ext uri="{FF2B5EF4-FFF2-40B4-BE49-F238E27FC236}">
                    <a16:creationId xmlns:a16="http://schemas.microsoft.com/office/drawing/2014/main" id="{03844E61-9E83-8328-857F-8EA6B7E07FCD}"/>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53579D3A-F1F2-D926-4082-152AEB0B4387}"/>
                  </a:ext>
                </a:extLst>
              </p:cNvPr>
              <p:cNvGrpSpPr/>
              <p:nvPr/>
            </p:nvGrpSpPr>
            <p:grpSpPr>
              <a:xfrm>
                <a:off x="589128" y="2934274"/>
                <a:ext cx="1592238" cy="1608162"/>
                <a:chOff x="5766178" y="3084394"/>
                <a:chExt cx="1592238" cy="1608162"/>
              </a:xfrm>
            </p:grpSpPr>
            <p:cxnSp>
              <p:nvCxnSpPr>
                <p:cNvPr id="136" name="Straight Connector 135">
                  <a:extLst>
                    <a:ext uri="{FF2B5EF4-FFF2-40B4-BE49-F238E27FC236}">
                      <a16:creationId xmlns:a16="http://schemas.microsoft.com/office/drawing/2014/main" id="{C802BAB9-61E3-ACF5-92A2-2083E3932BED}"/>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212692C7-49A2-E558-08EC-44688116D16A}"/>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6FC69B89-BD9A-DF90-CF44-61154363C06C}"/>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FFF4C8A2-870D-C331-337D-81C1BB92F44E}"/>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E4503561-6EF4-3E8F-19B9-40A2363035A1}"/>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5A78F317-FF3F-B914-0C15-ADB009AC2926}"/>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pic>
          <p:nvPicPr>
            <p:cNvPr id="133" name="Graphic 132" descr="Atom outline">
              <a:extLst>
                <a:ext uri="{FF2B5EF4-FFF2-40B4-BE49-F238E27FC236}">
                  <a16:creationId xmlns:a16="http://schemas.microsoft.com/office/drawing/2014/main" id="{3A5D9A9F-6D24-CBAA-8064-94EFC5ED8F9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545774" y="3872552"/>
              <a:ext cx="914400" cy="914400"/>
            </a:xfrm>
            <a:prstGeom prst="rect">
              <a:avLst/>
            </a:prstGeom>
          </p:spPr>
        </p:pic>
      </p:grpSp>
      <p:grpSp>
        <p:nvGrpSpPr>
          <p:cNvPr id="4" name="Group 3">
            <a:extLst>
              <a:ext uri="{FF2B5EF4-FFF2-40B4-BE49-F238E27FC236}">
                <a16:creationId xmlns:a16="http://schemas.microsoft.com/office/drawing/2014/main" id="{649C01E1-D07E-2A00-8B9D-F04C42BA92AF}"/>
              </a:ext>
            </a:extLst>
          </p:cNvPr>
          <p:cNvGrpSpPr/>
          <p:nvPr/>
        </p:nvGrpSpPr>
        <p:grpSpPr>
          <a:xfrm>
            <a:off x="3911600" y="2413000"/>
            <a:ext cx="4483100" cy="3943896"/>
            <a:chOff x="7150100" y="2755900"/>
            <a:chExt cx="3695700" cy="3251200"/>
          </a:xfrm>
        </p:grpSpPr>
        <p:cxnSp>
          <p:nvCxnSpPr>
            <p:cNvPr id="5" name="Straight Connector 4">
              <a:extLst>
                <a:ext uri="{FF2B5EF4-FFF2-40B4-BE49-F238E27FC236}">
                  <a16:creationId xmlns:a16="http://schemas.microsoft.com/office/drawing/2014/main" id="{BF32F6D9-D065-DE0D-D32B-EBD286B692CD}"/>
                </a:ext>
              </a:extLst>
            </p:cNvPr>
            <p:cNvCxnSpPr>
              <a:cxnSpLocks/>
            </p:cNvCxnSpPr>
            <p:nvPr/>
          </p:nvCxnSpPr>
          <p:spPr>
            <a:xfrm>
              <a:off x="8991600" y="2755900"/>
              <a:ext cx="0" cy="32512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141F1E5-5EC9-FDEC-CE7A-410209AF8D10}"/>
                </a:ext>
              </a:extLst>
            </p:cNvPr>
            <p:cNvCxnSpPr/>
            <p:nvPr/>
          </p:nvCxnSpPr>
          <p:spPr>
            <a:xfrm>
              <a:off x="7150100" y="4356100"/>
              <a:ext cx="36957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10619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29D3D-A235-DC6C-FAD1-0F44E0A01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AEA742-913C-17B8-A7A8-356F26918668}"/>
              </a:ext>
            </a:extLst>
          </p:cNvPr>
          <p:cNvSpPr>
            <a:spLocks noGrp="1"/>
          </p:cNvSpPr>
          <p:nvPr>
            <p:ph type="title"/>
          </p:nvPr>
        </p:nvSpPr>
        <p:spPr/>
        <p:txBody>
          <a:bodyPr/>
          <a:lstStyle/>
          <a:p>
            <a:r>
              <a:rPr lang="en-US" dirty="0"/>
              <a:t>Example – Topic Modeling</a:t>
            </a:r>
          </a:p>
        </p:txBody>
      </p:sp>
      <p:sp>
        <p:nvSpPr>
          <p:cNvPr id="3" name="Content Placeholder 2">
            <a:extLst>
              <a:ext uri="{FF2B5EF4-FFF2-40B4-BE49-F238E27FC236}">
                <a16:creationId xmlns:a16="http://schemas.microsoft.com/office/drawing/2014/main" id="{CD7F3F67-3E9E-5CF2-20EC-7C39F608D21B}"/>
              </a:ext>
            </a:extLst>
          </p:cNvPr>
          <p:cNvSpPr>
            <a:spLocks noGrp="1"/>
          </p:cNvSpPr>
          <p:nvPr>
            <p:ph idx="1"/>
          </p:nvPr>
        </p:nvSpPr>
        <p:spPr>
          <a:xfrm>
            <a:off x="838200" y="1473201"/>
            <a:ext cx="10515600" cy="558800"/>
          </a:xfrm>
        </p:spPr>
        <p:txBody>
          <a:bodyPr/>
          <a:lstStyle/>
          <a:p>
            <a:pPr marL="0" indent="0">
              <a:buNone/>
            </a:pPr>
            <a:r>
              <a:rPr lang="en-US" dirty="0"/>
              <a:t>You can embed words, sentences, or full documents!</a:t>
            </a:r>
          </a:p>
        </p:txBody>
      </p:sp>
      <p:sp>
        <p:nvSpPr>
          <p:cNvPr id="10" name="!!DocLifting">
            <a:extLst>
              <a:ext uri="{FF2B5EF4-FFF2-40B4-BE49-F238E27FC236}">
                <a16:creationId xmlns:a16="http://schemas.microsoft.com/office/drawing/2014/main" id="{C529AB9F-B2E7-BC95-0928-EBD0102999BF}"/>
              </a:ext>
            </a:extLst>
          </p:cNvPr>
          <p:cNvSpPr/>
          <p:nvPr/>
        </p:nvSpPr>
        <p:spPr>
          <a:xfrm>
            <a:off x="4690251" y="3625010"/>
            <a:ext cx="341811"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FB95352-7FFF-047E-B3A6-2A629E5288CD}"/>
              </a:ext>
            </a:extLst>
          </p:cNvPr>
          <p:cNvCxnSpPr>
            <a:cxnSpLocks/>
          </p:cNvCxnSpPr>
          <p:nvPr/>
        </p:nvCxnSpPr>
        <p:spPr>
          <a:xfrm>
            <a:off x="4734157" y="3751285"/>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E5F5A7F-44CA-5B9D-E990-59B3DDE25149}"/>
              </a:ext>
            </a:extLst>
          </p:cNvPr>
          <p:cNvCxnSpPr>
            <a:cxnSpLocks/>
          </p:cNvCxnSpPr>
          <p:nvPr/>
        </p:nvCxnSpPr>
        <p:spPr>
          <a:xfrm>
            <a:off x="4734157" y="3853901"/>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BFD908F-2136-779C-BEC8-2F1EEC5723AC}"/>
              </a:ext>
            </a:extLst>
          </p:cNvPr>
          <p:cNvCxnSpPr>
            <a:cxnSpLocks/>
          </p:cNvCxnSpPr>
          <p:nvPr/>
        </p:nvCxnSpPr>
        <p:spPr>
          <a:xfrm>
            <a:off x="4734157" y="3802593"/>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974EA1AE-C370-FB4B-1BB1-C717D83D469A}"/>
              </a:ext>
            </a:extLst>
          </p:cNvPr>
          <p:cNvCxnSpPr>
            <a:cxnSpLocks/>
          </p:cNvCxnSpPr>
          <p:nvPr/>
        </p:nvCxnSpPr>
        <p:spPr>
          <a:xfrm>
            <a:off x="4734157" y="3905209"/>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42F5005-8E49-669F-1413-D71A231A6B7D}"/>
              </a:ext>
            </a:extLst>
          </p:cNvPr>
          <p:cNvCxnSpPr>
            <a:cxnSpLocks/>
          </p:cNvCxnSpPr>
          <p:nvPr/>
        </p:nvCxnSpPr>
        <p:spPr>
          <a:xfrm>
            <a:off x="4734157" y="3956517"/>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B67F798-C2BB-7D77-01FE-88971FD01F81}"/>
              </a:ext>
            </a:extLst>
          </p:cNvPr>
          <p:cNvCxnSpPr>
            <a:cxnSpLocks/>
          </p:cNvCxnSpPr>
          <p:nvPr/>
        </p:nvCxnSpPr>
        <p:spPr>
          <a:xfrm>
            <a:off x="4734157" y="4007825"/>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9" name="Graphic 8" descr="Body builder outline">
            <a:extLst>
              <a:ext uri="{FF2B5EF4-FFF2-40B4-BE49-F238E27FC236}">
                <a16:creationId xmlns:a16="http://schemas.microsoft.com/office/drawing/2014/main" id="{B0717A8B-184C-5F4E-C7FC-1BA97A1D0C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66236" y="3660751"/>
            <a:ext cx="145868" cy="145869"/>
          </a:xfrm>
          <a:prstGeom prst="rect">
            <a:avLst/>
          </a:prstGeom>
        </p:spPr>
      </p:pic>
      <p:sp>
        <p:nvSpPr>
          <p:cNvPr id="21" name="!!DocFutbol">
            <a:extLst>
              <a:ext uri="{FF2B5EF4-FFF2-40B4-BE49-F238E27FC236}">
                <a16:creationId xmlns:a16="http://schemas.microsoft.com/office/drawing/2014/main" id="{DF80DC88-369C-4489-15EA-A855A7BCDD80}"/>
              </a:ext>
            </a:extLst>
          </p:cNvPr>
          <p:cNvSpPr/>
          <p:nvPr/>
        </p:nvSpPr>
        <p:spPr>
          <a:xfrm>
            <a:off x="3917211" y="3936499"/>
            <a:ext cx="341811"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914A9041-47BD-10CB-1462-16B3E6EC85CA}"/>
              </a:ext>
            </a:extLst>
          </p:cNvPr>
          <p:cNvCxnSpPr>
            <a:cxnSpLocks/>
          </p:cNvCxnSpPr>
          <p:nvPr/>
        </p:nvCxnSpPr>
        <p:spPr>
          <a:xfrm>
            <a:off x="3961117" y="4062774"/>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1232028-E748-2226-A64B-7B990A74BD17}"/>
              </a:ext>
            </a:extLst>
          </p:cNvPr>
          <p:cNvCxnSpPr>
            <a:cxnSpLocks/>
          </p:cNvCxnSpPr>
          <p:nvPr/>
        </p:nvCxnSpPr>
        <p:spPr>
          <a:xfrm>
            <a:off x="3961117" y="4165390"/>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87755E1-35DD-1C8B-0D4D-B925FB086880}"/>
              </a:ext>
            </a:extLst>
          </p:cNvPr>
          <p:cNvCxnSpPr>
            <a:cxnSpLocks/>
          </p:cNvCxnSpPr>
          <p:nvPr/>
        </p:nvCxnSpPr>
        <p:spPr>
          <a:xfrm>
            <a:off x="3961117" y="4114082"/>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63E9B5-20CD-D8DA-3A51-0B49FC677F98}"/>
              </a:ext>
            </a:extLst>
          </p:cNvPr>
          <p:cNvCxnSpPr>
            <a:cxnSpLocks/>
          </p:cNvCxnSpPr>
          <p:nvPr/>
        </p:nvCxnSpPr>
        <p:spPr>
          <a:xfrm>
            <a:off x="3961117" y="4216698"/>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8A4D2F1-B065-7B0B-9AB1-5AC71C0F04DF}"/>
              </a:ext>
            </a:extLst>
          </p:cNvPr>
          <p:cNvCxnSpPr>
            <a:cxnSpLocks/>
          </p:cNvCxnSpPr>
          <p:nvPr/>
        </p:nvCxnSpPr>
        <p:spPr>
          <a:xfrm>
            <a:off x="3961117" y="4268006"/>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210C534-6A69-E5FA-18A4-A852F1FFA823}"/>
              </a:ext>
            </a:extLst>
          </p:cNvPr>
          <p:cNvCxnSpPr>
            <a:cxnSpLocks/>
          </p:cNvCxnSpPr>
          <p:nvPr/>
        </p:nvCxnSpPr>
        <p:spPr>
          <a:xfrm>
            <a:off x="3961117" y="4319314"/>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0" name="Graphic 19" descr="Soccer ball outline">
            <a:extLst>
              <a:ext uri="{FF2B5EF4-FFF2-40B4-BE49-F238E27FC236}">
                <a16:creationId xmlns:a16="http://schemas.microsoft.com/office/drawing/2014/main" id="{9C9D0BEE-80AB-544A-A582-9E49E484D8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7188" y="3963169"/>
            <a:ext cx="145868" cy="145869"/>
          </a:xfrm>
          <a:prstGeom prst="rect">
            <a:avLst/>
          </a:prstGeom>
        </p:spPr>
      </p:pic>
      <p:sp>
        <p:nvSpPr>
          <p:cNvPr id="33" name="!!DocClimbing">
            <a:extLst>
              <a:ext uri="{FF2B5EF4-FFF2-40B4-BE49-F238E27FC236}">
                <a16:creationId xmlns:a16="http://schemas.microsoft.com/office/drawing/2014/main" id="{D2285D1B-48AE-7B13-2B3D-779C2C2791DA}"/>
              </a:ext>
            </a:extLst>
          </p:cNvPr>
          <p:cNvSpPr/>
          <p:nvPr/>
        </p:nvSpPr>
        <p:spPr>
          <a:xfrm>
            <a:off x="4672270" y="4194239"/>
            <a:ext cx="341811"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3841B4ED-13F7-A7F4-A2C3-51CC59553B1C}"/>
              </a:ext>
            </a:extLst>
          </p:cNvPr>
          <p:cNvCxnSpPr>
            <a:cxnSpLocks/>
          </p:cNvCxnSpPr>
          <p:nvPr/>
        </p:nvCxnSpPr>
        <p:spPr>
          <a:xfrm>
            <a:off x="4716176" y="4320514"/>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79B54B91-A5A4-3BAD-00B7-296F5537F683}"/>
              </a:ext>
            </a:extLst>
          </p:cNvPr>
          <p:cNvCxnSpPr>
            <a:cxnSpLocks/>
          </p:cNvCxnSpPr>
          <p:nvPr/>
        </p:nvCxnSpPr>
        <p:spPr>
          <a:xfrm>
            <a:off x="4716176" y="4423130"/>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BC13ADE-0816-602F-27DD-1496FB531D9C}"/>
              </a:ext>
            </a:extLst>
          </p:cNvPr>
          <p:cNvCxnSpPr>
            <a:cxnSpLocks/>
          </p:cNvCxnSpPr>
          <p:nvPr/>
        </p:nvCxnSpPr>
        <p:spPr>
          <a:xfrm>
            <a:off x="4716176" y="4371822"/>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6FF2927-9844-B06C-77F6-54A5217B63BB}"/>
              </a:ext>
            </a:extLst>
          </p:cNvPr>
          <p:cNvCxnSpPr>
            <a:cxnSpLocks/>
          </p:cNvCxnSpPr>
          <p:nvPr/>
        </p:nvCxnSpPr>
        <p:spPr>
          <a:xfrm>
            <a:off x="4716176" y="4474438"/>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F886BA8-3771-7E90-F56B-04F34FEA8387}"/>
              </a:ext>
            </a:extLst>
          </p:cNvPr>
          <p:cNvCxnSpPr>
            <a:cxnSpLocks/>
          </p:cNvCxnSpPr>
          <p:nvPr/>
        </p:nvCxnSpPr>
        <p:spPr>
          <a:xfrm>
            <a:off x="4716176" y="4525746"/>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9A2C848-2FB4-DA80-4A36-3137FEF671AF}"/>
              </a:ext>
            </a:extLst>
          </p:cNvPr>
          <p:cNvCxnSpPr>
            <a:cxnSpLocks/>
          </p:cNvCxnSpPr>
          <p:nvPr/>
        </p:nvCxnSpPr>
        <p:spPr>
          <a:xfrm>
            <a:off x="4716176" y="4577054"/>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32" name="Graphic 31" descr="Climbing outline">
            <a:extLst>
              <a:ext uri="{FF2B5EF4-FFF2-40B4-BE49-F238E27FC236}">
                <a16:creationId xmlns:a16="http://schemas.microsoft.com/office/drawing/2014/main" id="{8FFA1F8C-0466-13A4-E08E-38CCA69BE9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8618" y="4232520"/>
            <a:ext cx="145868" cy="145869"/>
          </a:xfrm>
          <a:prstGeom prst="rect">
            <a:avLst/>
          </a:prstGeom>
        </p:spPr>
      </p:pic>
      <p:sp>
        <p:nvSpPr>
          <p:cNvPr id="44" name="!!DocRibbons">
            <a:extLst>
              <a:ext uri="{FF2B5EF4-FFF2-40B4-BE49-F238E27FC236}">
                <a16:creationId xmlns:a16="http://schemas.microsoft.com/office/drawing/2014/main" id="{9D3C7A42-8A76-68F7-3D20-39CF3125B13A}"/>
              </a:ext>
            </a:extLst>
          </p:cNvPr>
          <p:cNvSpPr/>
          <p:nvPr/>
        </p:nvSpPr>
        <p:spPr>
          <a:xfrm>
            <a:off x="4132997" y="4677713"/>
            <a:ext cx="341811"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A1F6AB89-0050-CBF0-6B93-E8B0E0128FCE}"/>
              </a:ext>
            </a:extLst>
          </p:cNvPr>
          <p:cNvCxnSpPr>
            <a:cxnSpLocks/>
          </p:cNvCxnSpPr>
          <p:nvPr/>
        </p:nvCxnSpPr>
        <p:spPr>
          <a:xfrm>
            <a:off x="4176903" y="4803988"/>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04F8778-C04E-1DE5-E2CF-2C1528AE9DA5}"/>
              </a:ext>
            </a:extLst>
          </p:cNvPr>
          <p:cNvCxnSpPr>
            <a:cxnSpLocks/>
          </p:cNvCxnSpPr>
          <p:nvPr/>
        </p:nvCxnSpPr>
        <p:spPr>
          <a:xfrm>
            <a:off x="4176903" y="4906604"/>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36DB986-8741-4C2E-A5A3-D9A27B2A0A9E}"/>
              </a:ext>
            </a:extLst>
          </p:cNvPr>
          <p:cNvCxnSpPr>
            <a:cxnSpLocks/>
          </p:cNvCxnSpPr>
          <p:nvPr/>
        </p:nvCxnSpPr>
        <p:spPr>
          <a:xfrm>
            <a:off x="4176903" y="4855296"/>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2A2CB442-F4EA-5917-6F05-D338E7675C6E}"/>
              </a:ext>
            </a:extLst>
          </p:cNvPr>
          <p:cNvCxnSpPr>
            <a:cxnSpLocks/>
          </p:cNvCxnSpPr>
          <p:nvPr/>
        </p:nvCxnSpPr>
        <p:spPr>
          <a:xfrm>
            <a:off x="4176903" y="4957912"/>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E13C17B-1084-9F0D-20E2-A0F4B235D0B0}"/>
              </a:ext>
            </a:extLst>
          </p:cNvPr>
          <p:cNvCxnSpPr>
            <a:cxnSpLocks/>
          </p:cNvCxnSpPr>
          <p:nvPr/>
        </p:nvCxnSpPr>
        <p:spPr>
          <a:xfrm>
            <a:off x="4176903" y="5009220"/>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F435689-821B-6459-EE44-FED430C3940C}"/>
              </a:ext>
            </a:extLst>
          </p:cNvPr>
          <p:cNvCxnSpPr>
            <a:cxnSpLocks/>
          </p:cNvCxnSpPr>
          <p:nvPr/>
        </p:nvCxnSpPr>
        <p:spPr>
          <a:xfrm>
            <a:off x="4176903" y="5060528"/>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43" name="Graphic 42" descr="Gymnast: Floor routine outline">
            <a:extLst>
              <a:ext uri="{FF2B5EF4-FFF2-40B4-BE49-F238E27FC236}">
                <a16:creationId xmlns:a16="http://schemas.microsoft.com/office/drawing/2014/main" id="{3F2E66B7-67C3-30F4-0928-3E1AD454D8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11523" y="4712003"/>
            <a:ext cx="163648" cy="163649"/>
          </a:xfrm>
          <a:prstGeom prst="rect">
            <a:avLst/>
          </a:prstGeom>
        </p:spPr>
      </p:pic>
      <p:sp>
        <p:nvSpPr>
          <p:cNvPr id="56" name="!!DocTheater">
            <a:extLst>
              <a:ext uri="{FF2B5EF4-FFF2-40B4-BE49-F238E27FC236}">
                <a16:creationId xmlns:a16="http://schemas.microsoft.com/office/drawing/2014/main" id="{5DCC14DB-DA22-555D-606B-823E8C1F5FF2}"/>
              </a:ext>
            </a:extLst>
          </p:cNvPr>
          <p:cNvSpPr/>
          <p:nvPr/>
        </p:nvSpPr>
        <p:spPr>
          <a:xfrm>
            <a:off x="6287137" y="4459877"/>
            <a:ext cx="341811"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041A52E6-F376-01D0-F74D-3EE3721CBD0D}"/>
              </a:ext>
            </a:extLst>
          </p:cNvPr>
          <p:cNvCxnSpPr>
            <a:cxnSpLocks/>
          </p:cNvCxnSpPr>
          <p:nvPr/>
        </p:nvCxnSpPr>
        <p:spPr>
          <a:xfrm>
            <a:off x="6331043" y="4586152"/>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0E8FA78B-4DA5-C37C-119F-BF61DCECFEFA}"/>
              </a:ext>
            </a:extLst>
          </p:cNvPr>
          <p:cNvCxnSpPr>
            <a:cxnSpLocks/>
          </p:cNvCxnSpPr>
          <p:nvPr/>
        </p:nvCxnSpPr>
        <p:spPr>
          <a:xfrm>
            <a:off x="6331043" y="4688768"/>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0FBDFE67-AECB-1C2C-B0E7-2588CE30D5C7}"/>
              </a:ext>
            </a:extLst>
          </p:cNvPr>
          <p:cNvCxnSpPr>
            <a:cxnSpLocks/>
          </p:cNvCxnSpPr>
          <p:nvPr/>
        </p:nvCxnSpPr>
        <p:spPr>
          <a:xfrm>
            <a:off x="6331043" y="4637460"/>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1BFD2303-02DA-171F-7A54-30DCAEFA4F5C}"/>
              </a:ext>
            </a:extLst>
          </p:cNvPr>
          <p:cNvCxnSpPr>
            <a:cxnSpLocks/>
          </p:cNvCxnSpPr>
          <p:nvPr/>
        </p:nvCxnSpPr>
        <p:spPr>
          <a:xfrm>
            <a:off x="6331043" y="4740076"/>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2DF90857-1E90-4B31-5AE9-DD8EC37C83DC}"/>
              </a:ext>
            </a:extLst>
          </p:cNvPr>
          <p:cNvCxnSpPr>
            <a:cxnSpLocks/>
          </p:cNvCxnSpPr>
          <p:nvPr/>
        </p:nvCxnSpPr>
        <p:spPr>
          <a:xfrm>
            <a:off x="6331043" y="4791384"/>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BE8ED584-0FD2-CE23-0789-7DD2D9D090C9}"/>
              </a:ext>
            </a:extLst>
          </p:cNvPr>
          <p:cNvCxnSpPr>
            <a:cxnSpLocks/>
          </p:cNvCxnSpPr>
          <p:nvPr/>
        </p:nvCxnSpPr>
        <p:spPr>
          <a:xfrm>
            <a:off x="6331043" y="4842692"/>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5" name="Graphic 54" descr="Drama outline">
            <a:extLst>
              <a:ext uri="{FF2B5EF4-FFF2-40B4-BE49-F238E27FC236}">
                <a16:creationId xmlns:a16="http://schemas.microsoft.com/office/drawing/2014/main" id="{A2776AE4-CFEE-A1D2-0B20-BAC38B441A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57148" y="4509739"/>
            <a:ext cx="143883" cy="143883"/>
          </a:xfrm>
          <a:prstGeom prst="rect">
            <a:avLst/>
          </a:prstGeom>
        </p:spPr>
      </p:pic>
      <p:sp>
        <p:nvSpPr>
          <p:cNvPr id="67" name="!!DocMaracas">
            <a:extLst>
              <a:ext uri="{FF2B5EF4-FFF2-40B4-BE49-F238E27FC236}">
                <a16:creationId xmlns:a16="http://schemas.microsoft.com/office/drawing/2014/main" id="{DD958E09-3BA0-EAA5-C2D4-8339EBFBA245}"/>
              </a:ext>
            </a:extLst>
          </p:cNvPr>
          <p:cNvSpPr/>
          <p:nvPr/>
        </p:nvSpPr>
        <p:spPr>
          <a:xfrm>
            <a:off x="6797085" y="4542814"/>
            <a:ext cx="341811"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D2F6B61B-F500-562C-B238-9284A7D2E919}"/>
              </a:ext>
            </a:extLst>
          </p:cNvPr>
          <p:cNvCxnSpPr>
            <a:cxnSpLocks/>
          </p:cNvCxnSpPr>
          <p:nvPr/>
        </p:nvCxnSpPr>
        <p:spPr>
          <a:xfrm>
            <a:off x="6840991" y="4669089"/>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59703E9-B545-0798-CDE9-D6E81E34B1E2}"/>
              </a:ext>
            </a:extLst>
          </p:cNvPr>
          <p:cNvCxnSpPr>
            <a:cxnSpLocks/>
          </p:cNvCxnSpPr>
          <p:nvPr/>
        </p:nvCxnSpPr>
        <p:spPr>
          <a:xfrm>
            <a:off x="6840991" y="4771705"/>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53B7B73C-5800-5A53-A0E8-DCD9EA2ABC92}"/>
              </a:ext>
            </a:extLst>
          </p:cNvPr>
          <p:cNvCxnSpPr>
            <a:cxnSpLocks/>
          </p:cNvCxnSpPr>
          <p:nvPr/>
        </p:nvCxnSpPr>
        <p:spPr>
          <a:xfrm>
            <a:off x="6840991" y="4720397"/>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418B73B8-F593-673C-FAB7-95BD24A6F2B1}"/>
              </a:ext>
            </a:extLst>
          </p:cNvPr>
          <p:cNvCxnSpPr>
            <a:cxnSpLocks/>
          </p:cNvCxnSpPr>
          <p:nvPr/>
        </p:nvCxnSpPr>
        <p:spPr>
          <a:xfrm>
            <a:off x="6840991" y="4823013"/>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0AC5EEC-E639-32F0-004F-999D432387AD}"/>
              </a:ext>
            </a:extLst>
          </p:cNvPr>
          <p:cNvCxnSpPr>
            <a:cxnSpLocks/>
          </p:cNvCxnSpPr>
          <p:nvPr/>
        </p:nvCxnSpPr>
        <p:spPr>
          <a:xfrm>
            <a:off x="6840991" y="4874321"/>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F0B8547F-86B9-4B4A-8C2A-BB2C8BA4AAB1}"/>
              </a:ext>
            </a:extLst>
          </p:cNvPr>
          <p:cNvCxnSpPr>
            <a:cxnSpLocks/>
          </p:cNvCxnSpPr>
          <p:nvPr/>
        </p:nvCxnSpPr>
        <p:spPr>
          <a:xfrm>
            <a:off x="6840991" y="4925629"/>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66" name="Graphic 65" descr="Maracas outline">
            <a:extLst>
              <a:ext uri="{FF2B5EF4-FFF2-40B4-BE49-F238E27FC236}">
                <a16:creationId xmlns:a16="http://schemas.microsoft.com/office/drawing/2014/main" id="{0745FEFB-CC2C-A0FE-5B47-A592168BE1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50393" y="4576514"/>
            <a:ext cx="182015" cy="182015"/>
          </a:xfrm>
          <a:prstGeom prst="rect">
            <a:avLst/>
          </a:prstGeom>
        </p:spPr>
      </p:pic>
      <p:sp>
        <p:nvSpPr>
          <p:cNvPr id="78" name="!!DocDjembe">
            <a:extLst>
              <a:ext uri="{FF2B5EF4-FFF2-40B4-BE49-F238E27FC236}">
                <a16:creationId xmlns:a16="http://schemas.microsoft.com/office/drawing/2014/main" id="{787A470C-BD54-3A4C-7EBF-C9C6A6F87C4C}"/>
              </a:ext>
            </a:extLst>
          </p:cNvPr>
          <p:cNvSpPr/>
          <p:nvPr/>
        </p:nvSpPr>
        <p:spPr>
          <a:xfrm>
            <a:off x="7194378" y="5105519"/>
            <a:ext cx="341811"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E81E1FAC-E67E-2CF3-4BD5-A7C48F0C629F}"/>
              </a:ext>
            </a:extLst>
          </p:cNvPr>
          <p:cNvCxnSpPr>
            <a:cxnSpLocks/>
          </p:cNvCxnSpPr>
          <p:nvPr/>
        </p:nvCxnSpPr>
        <p:spPr>
          <a:xfrm>
            <a:off x="7238284" y="5231794"/>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AE26D349-880D-52A4-1362-1EB43EE205A9}"/>
              </a:ext>
            </a:extLst>
          </p:cNvPr>
          <p:cNvCxnSpPr>
            <a:cxnSpLocks/>
          </p:cNvCxnSpPr>
          <p:nvPr/>
        </p:nvCxnSpPr>
        <p:spPr>
          <a:xfrm>
            <a:off x="7238284" y="5334410"/>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8100221D-755F-0261-D6FB-C9AADD40251A}"/>
              </a:ext>
            </a:extLst>
          </p:cNvPr>
          <p:cNvCxnSpPr>
            <a:cxnSpLocks/>
          </p:cNvCxnSpPr>
          <p:nvPr/>
        </p:nvCxnSpPr>
        <p:spPr>
          <a:xfrm>
            <a:off x="7238284" y="5283102"/>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D5E5087E-B05E-2ED3-DFC7-794D3527E25D}"/>
              </a:ext>
            </a:extLst>
          </p:cNvPr>
          <p:cNvCxnSpPr>
            <a:cxnSpLocks/>
          </p:cNvCxnSpPr>
          <p:nvPr/>
        </p:nvCxnSpPr>
        <p:spPr>
          <a:xfrm>
            <a:off x="7238284" y="5385718"/>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8FABAD29-11D5-322B-6638-365B6353A86C}"/>
              </a:ext>
            </a:extLst>
          </p:cNvPr>
          <p:cNvCxnSpPr>
            <a:cxnSpLocks/>
          </p:cNvCxnSpPr>
          <p:nvPr/>
        </p:nvCxnSpPr>
        <p:spPr>
          <a:xfrm>
            <a:off x="7238284" y="5437026"/>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EC3BAA01-9A59-D17C-F648-A8E20E3E0E9E}"/>
              </a:ext>
            </a:extLst>
          </p:cNvPr>
          <p:cNvCxnSpPr>
            <a:cxnSpLocks/>
          </p:cNvCxnSpPr>
          <p:nvPr/>
        </p:nvCxnSpPr>
        <p:spPr>
          <a:xfrm>
            <a:off x="7238284" y="5488334"/>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77" name="Graphic 76" descr="Bongo outline">
            <a:extLst>
              <a:ext uri="{FF2B5EF4-FFF2-40B4-BE49-F238E27FC236}">
                <a16:creationId xmlns:a16="http://schemas.microsoft.com/office/drawing/2014/main" id="{8624B308-0BEC-CB23-B084-3656144914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43469" y="5151782"/>
            <a:ext cx="175688" cy="175688"/>
          </a:xfrm>
          <a:prstGeom prst="rect">
            <a:avLst/>
          </a:prstGeom>
        </p:spPr>
      </p:pic>
      <p:sp>
        <p:nvSpPr>
          <p:cNvPr id="89" name="!!DocPuppet">
            <a:extLst>
              <a:ext uri="{FF2B5EF4-FFF2-40B4-BE49-F238E27FC236}">
                <a16:creationId xmlns:a16="http://schemas.microsoft.com/office/drawing/2014/main" id="{35A854CE-E340-7F0E-7E46-42E0A267402B}"/>
              </a:ext>
            </a:extLst>
          </p:cNvPr>
          <p:cNvSpPr/>
          <p:nvPr/>
        </p:nvSpPr>
        <p:spPr>
          <a:xfrm>
            <a:off x="6746031" y="5770728"/>
            <a:ext cx="341811"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2366C7ED-C9DD-6C15-9EDA-81681FCB9697}"/>
              </a:ext>
            </a:extLst>
          </p:cNvPr>
          <p:cNvCxnSpPr>
            <a:cxnSpLocks/>
          </p:cNvCxnSpPr>
          <p:nvPr/>
        </p:nvCxnSpPr>
        <p:spPr>
          <a:xfrm>
            <a:off x="6789937" y="5897003"/>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BFB1754D-D190-7CD9-13BC-C9C8385C66DB}"/>
              </a:ext>
            </a:extLst>
          </p:cNvPr>
          <p:cNvCxnSpPr>
            <a:cxnSpLocks/>
          </p:cNvCxnSpPr>
          <p:nvPr/>
        </p:nvCxnSpPr>
        <p:spPr>
          <a:xfrm>
            <a:off x="6789937" y="5999619"/>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8936CB3E-17C1-B771-5CB4-2329787DFE53}"/>
              </a:ext>
            </a:extLst>
          </p:cNvPr>
          <p:cNvCxnSpPr>
            <a:cxnSpLocks/>
          </p:cNvCxnSpPr>
          <p:nvPr/>
        </p:nvCxnSpPr>
        <p:spPr>
          <a:xfrm>
            <a:off x="6789937" y="5948311"/>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8D2BA7FC-0FB7-EF6C-A12F-DF56584A23EE}"/>
              </a:ext>
            </a:extLst>
          </p:cNvPr>
          <p:cNvCxnSpPr>
            <a:cxnSpLocks/>
          </p:cNvCxnSpPr>
          <p:nvPr/>
        </p:nvCxnSpPr>
        <p:spPr>
          <a:xfrm>
            <a:off x="6789937" y="6050927"/>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7DA3E8F3-449F-8B82-587E-B680721D1132}"/>
              </a:ext>
            </a:extLst>
          </p:cNvPr>
          <p:cNvCxnSpPr>
            <a:cxnSpLocks/>
          </p:cNvCxnSpPr>
          <p:nvPr/>
        </p:nvCxnSpPr>
        <p:spPr>
          <a:xfrm>
            <a:off x="6789937" y="6102235"/>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2A611F83-1503-69DF-11B5-BC2A56B53FEE}"/>
              </a:ext>
            </a:extLst>
          </p:cNvPr>
          <p:cNvCxnSpPr>
            <a:cxnSpLocks/>
          </p:cNvCxnSpPr>
          <p:nvPr/>
        </p:nvCxnSpPr>
        <p:spPr>
          <a:xfrm>
            <a:off x="6789937" y="6153543"/>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88" name="Graphic 87" descr="Puppet outline">
            <a:extLst>
              <a:ext uri="{FF2B5EF4-FFF2-40B4-BE49-F238E27FC236}">
                <a16:creationId xmlns:a16="http://schemas.microsoft.com/office/drawing/2014/main" id="{222F1A37-00DA-D3E7-080D-E2F7AFBADD2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24999" y="5816465"/>
            <a:ext cx="134697" cy="134697"/>
          </a:xfrm>
          <a:prstGeom prst="rect">
            <a:avLst/>
          </a:prstGeom>
        </p:spPr>
      </p:pic>
      <p:sp>
        <p:nvSpPr>
          <p:cNvPr id="100" name="!!DocNeuron">
            <a:extLst>
              <a:ext uri="{FF2B5EF4-FFF2-40B4-BE49-F238E27FC236}">
                <a16:creationId xmlns:a16="http://schemas.microsoft.com/office/drawing/2014/main" id="{8AD70191-0C7A-9E2F-BD25-15D8C6D0A49E}"/>
              </a:ext>
            </a:extLst>
          </p:cNvPr>
          <p:cNvSpPr/>
          <p:nvPr/>
        </p:nvSpPr>
        <p:spPr>
          <a:xfrm>
            <a:off x="7448981" y="2346964"/>
            <a:ext cx="341813"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0F9EE9CC-7773-B463-2951-69EE28BE5D7F}"/>
              </a:ext>
            </a:extLst>
          </p:cNvPr>
          <p:cNvCxnSpPr>
            <a:cxnSpLocks/>
          </p:cNvCxnSpPr>
          <p:nvPr/>
        </p:nvCxnSpPr>
        <p:spPr>
          <a:xfrm>
            <a:off x="7492887" y="2473239"/>
            <a:ext cx="1132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7BFAD9E9-316A-8845-4229-7D8B3DC9927D}"/>
              </a:ext>
            </a:extLst>
          </p:cNvPr>
          <p:cNvCxnSpPr>
            <a:cxnSpLocks/>
          </p:cNvCxnSpPr>
          <p:nvPr/>
        </p:nvCxnSpPr>
        <p:spPr>
          <a:xfrm>
            <a:off x="7492887" y="2575855"/>
            <a:ext cx="1132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B53279BE-CA84-FA2D-50F1-DCF64E451FBC}"/>
              </a:ext>
            </a:extLst>
          </p:cNvPr>
          <p:cNvCxnSpPr>
            <a:cxnSpLocks/>
          </p:cNvCxnSpPr>
          <p:nvPr/>
        </p:nvCxnSpPr>
        <p:spPr>
          <a:xfrm>
            <a:off x="7492887" y="2524547"/>
            <a:ext cx="1132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84F53630-370C-8DC0-B638-57879DAF8701}"/>
              </a:ext>
            </a:extLst>
          </p:cNvPr>
          <p:cNvCxnSpPr>
            <a:cxnSpLocks/>
          </p:cNvCxnSpPr>
          <p:nvPr/>
        </p:nvCxnSpPr>
        <p:spPr>
          <a:xfrm>
            <a:off x="7492887" y="2627163"/>
            <a:ext cx="25400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82A3F6FF-7827-43D0-AE91-FE940FF3A3E4}"/>
              </a:ext>
            </a:extLst>
          </p:cNvPr>
          <p:cNvCxnSpPr>
            <a:cxnSpLocks/>
          </p:cNvCxnSpPr>
          <p:nvPr/>
        </p:nvCxnSpPr>
        <p:spPr>
          <a:xfrm>
            <a:off x="7492887" y="2678471"/>
            <a:ext cx="25400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F400E985-8E65-D342-CBF6-4C96A29DD18D}"/>
              </a:ext>
            </a:extLst>
          </p:cNvPr>
          <p:cNvCxnSpPr>
            <a:cxnSpLocks/>
          </p:cNvCxnSpPr>
          <p:nvPr/>
        </p:nvCxnSpPr>
        <p:spPr>
          <a:xfrm>
            <a:off x="7492887" y="2729779"/>
            <a:ext cx="25400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99" name="Graphic 98" descr="Nerve outline">
            <a:extLst>
              <a:ext uri="{FF2B5EF4-FFF2-40B4-BE49-F238E27FC236}">
                <a16:creationId xmlns:a16="http://schemas.microsoft.com/office/drawing/2014/main" id="{17D7C1D5-82D2-6F97-06CC-D0C5462E221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rot="10800000" flipV="1">
            <a:off x="7619887" y="2380639"/>
            <a:ext cx="156502" cy="156501"/>
          </a:xfrm>
          <a:prstGeom prst="rect">
            <a:avLst/>
          </a:prstGeom>
        </p:spPr>
      </p:pic>
      <p:sp>
        <p:nvSpPr>
          <p:cNvPr id="111" name="!!DocFlask">
            <a:extLst>
              <a:ext uri="{FF2B5EF4-FFF2-40B4-BE49-F238E27FC236}">
                <a16:creationId xmlns:a16="http://schemas.microsoft.com/office/drawing/2014/main" id="{158F76D4-A14D-E327-02D5-7978A068CD40}"/>
              </a:ext>
            </a:extLst>
          </p:cNvPr>
          <p:cNvSpPr/>
          <p:nvPr/>
        </p:nvSpPr>
        <p:spPr>
          <a:xfrm>
            <a:off x="7997863" y="2732769"/>
            <a:ext cx="341814"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9371243B-0A2F-D1A2-4EDC-A7EADAB0F3A7}"/>
              </a:ext>
            </a:extLst>
          </p:cNvPr>
          <p:cNvCxnSpPr>
            <a:cxnSpLocks/>
          </p:cNvCxnSpPr>
          <p:nvPr/>
        </p:nvCxnSpPr>
        <p:spPr>
          <a:xfrm>
            <a:off x="8041769" y="2859044"/>
            <a:ext cx="1132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B671499-DF23-CB43-5DDF-326849A2463E}"/>
              </a:ext>
            </a:extLst>
          </p:cNvPr>
          <p:cNvCxnSpPr>
            <a:cxnSpLocks/>
          </p:cNvCxnSpPr>
          <p:nvPr/>
        </p:nvCxnSpPr>
        <p:spPr>
          <a:xfrm>
            <a:off x="8041769" y="2961660"/>
            <a:ext cx="1132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073EE203-8B72-9732-49DF-4C8F426F0539}"/>
              </a:ext>
            </a:extLst>
          </p:cNvPr>
          <p:cNvCxnSpPr>
            <a:cxnSpLocks/>
          </p:cNvCxnSpPr>
          <p:nvPr/>
        </p:nvCxnSpPr>
        <p:spPr>
          <a:xfrm>
            <a:off x="8041769" y="2910352"/>
            <a:ext cx="1132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7119AA3-3961-1F37-1BD6-657E14F90089}"/>
              </a:ext>
            </a:extLst>
          </p:cNvPr>
          <p:cNvCxnSpPr>
            <a:cxnSpLocks/>
          </p:cNvCxnSpPr>
          <p:nvPr/>
        </p:nvCxnSpPr>
        <p:spPr>
          <a:xfrm>
            <a:off x="8041769" y="3012968"/>
            <a:ext cx="25400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061D0719-F371-C969-B3CB-BEA70B4256FC}"/>
              </a:ext>
            </a:extLst>
          </p:cNvPr>
          <p:cNvCxnSpPr>
            <a:cxnSpLocks/>
          </p:cNvCxnSpPr>
          <p:nvPr/>
        </p:nvCxnSpPr>
        <p:spPr>
          <a:xfrm>
            <a:off x="8041769" y="3064276"/>
            <a:ext cx="25400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5264505F-5578-A321-A14C-1926CDAED3F6}"/>
              </a:ext>
            </a:extLst>
          </p:cNvPr>
          <p:cNvCxnSpPr>
            <a:cxnSpLocks/>
          </p:cNvCxnSpPr>
          <p:nvPr/>
        </p:nvCxnSpPr>
        <p:spPr>
          <a:xfrm>
            <a:off x="8041769" y="3115584"/>
            <a:ext cx="25400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10" name="Graphic 109" descr="Flask outline">
            <a:extLst>
              <a:ext uri="{FF2B5EF4-FFF2-40B4-BE49-F238E27FC236}">
                <a16:creationId xmlns:a16="http://schemas.microsoft.com/office/drawing/2014/main" id="{8E971B73-1A9C-77A5-C21F-B8BD000ECE5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48996" y="2760586"/>
            <a:ext cx="191155" cy="191154"/>
          </a:xfrm>
          <a:prstGeom prst="rect">
            <a:avLst/>
          </a:prstGeom>
        </p:spPr>
      </p:pic>
      <p:sp>
        <p:nvSpPr>
          <p:cNvPr id="122" name="!!DocCell">
            <a:extLst>
              <a:ext uri="{FF2B5EF4-FFF2-40B4-BE49-F238E27FC236}">
                <a16:creationId xmlns:a16="http://schemas.microsoft.com/office/drawing/2014/main" id="{14BC4610-4C4F-AF6A-AC2E-A044C1D84317}"/>
              </a:ext>
            </a:extLst>
          </p:cNvPr>
          <p:cNvSpPr/>
          <p:nvPr/>
        </p:nvSpPr>
        <p:spPr>
          <a:xfrm>
            <a:off x="6969355" y="2929316"/>
            <a:ext cx="341812"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a:extLst>
              <a:ext uri="{FF2B5EF4-FFF2-40B4-BE49-F238E27FC236}">
                <a16:creationId xmlns:a16="http://schemas.microsoft.com/office/drawing/2014/main" id="{A69F5EEF-B43A-96F8-C00C-72EC644D2EB3}"/>
              </a:ext>
            </a:extLst>
          </p:cNvPr>
          <p:cNvCxnSpPr>
            <a:cxnSpLocks/>
          </p:cNvCxnSpPr>
          <p:nvPr/>
        </p:nvCxnSpPr>
        <p:spPr>
          <a:xfrm>
            <a:off x="7013261" y="3055591"/>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BC9241FF-C2F4-89B0-7F1A-269BE18D252E}"/>
              </a:ext>
            </a:extLst>
          </p:cNvPr>
          <p:cNvCxnSpPr>
            <a:cxnSpLocks/>
          </p:cNvCxnSpPr>
          <p:nvPr/>
        </p:nvCxnSpPr>
        <p:spPr>
          <a:xfrm>
            <a:off x="7013261" y="3158207"/>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94D5F455-46BD-7704-8DDE-3883CAA433D9}"/>
              </a:ext>
            </a:extLst>
          </p:cNvPr>
          <p:cNvCxnSpPr>
            <a:cxnSpLocks/>
          </p:cNvCxnSpPr>
          <p:nvPr/>
        </p:nvCxnSpPr>
        <p:spPr>
          <a:xfrm>
            <a:off x="7013261" y="3106899"/>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82D6B734-E7B7-3A98-7738-56F1B87AB48A}"/>
              </a:ext>
            </a:extLst>
          </p:cNvPr>
          <p:cNvCxnSpPr>
            <a:cxnSpLocks/>
          </p:cNvCxnSpPr>
          <p:nvPr/>
        </p:nvCxnSpPr>
        <p:spPr>
          <a:xfrm>
            <a:off x="7013261" y="3209515"/>
            <a:ext cx="25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85B4B9CA-0289-AF4C-9C53-5D471BDCD966}"/>
              </a:ext>
            </a:extLst>
          </p:cNvPr>
          <p:cNvCxnSpPr>
            <a:cxnSpLocks/>
          </p:cNvCxnSpPr>
          <p:nvPr/>
        </p:nvCxnSpPr>
        <p:spPr>
          <a:xfrm>
            <a:off x="7013261" y="3260823"/>
            <a:ext cx="25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C2CB7645-66B6-D9F0-0069-92E466825215}"/>
              </a:ext>
            </a:extLst>
          </p:cNvPr>
          <p:cNvCxnSpPr>
            <a:cxnSpLocks/>
          </p:cNvCxnSpPr>
          <p:nvPr/>
        </p:nvCxnSpPr>
        <p:spPr>
          <a:xfrm>
            <a:off x="7013261" y="3312131"/>
            <a:ext cx="2540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21" name="Graphic 120" descr="Mitochondria outline">
            <a:extLst>
              <a:ext uri="{FF2B5EF4-FFF2-40B4-BE49-F238E27FC236}">
                <a16:creationId xmlns:a16="http://schemas.microsoft.com/office/drawing/2014/main" id="{E214BAF3-6DAD-BF8B-65DB-35B16DA7EF6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34833" y="2949111"/>
            <a:ext cx="182212" cy="182212"/>
          </a:xfrm>
          <a:prstGeom prst="rect">
            <a:avLst/>
          </a:prstGeom>
        </p:spPr>
      </p:pic>
      <p:sp>
        <p:nvSpPr>
          <p:cNvPr id="134" name="!!DocAtom">
            <a:extLst>
              <a:ext uri="{FF2B5EF4-FFF2-40B4-BE49-F238E27FC236}">
                <a16:creationId xmlns:a16="http://schemas.microsoft.com/office/drawing/2014/main" id="{55278F6D-4EB5-EF33-6167-F38D4A50E5CD}"/>
              </a:ext>
            </a:extLst>
          </p:cNvPr>
          <p:cNvSpPr/>
          <p:nvPr/>
        </p:nvSpPr>
        <p:spPr>
          <a:xfrm>
            <a:off x="7558418" y="3302248"/>
            <a:ext cx="341811" cy="45720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a:extLst>
              <a:ext uri="{FF2B5EF4-FFF2-40B4-BE49-F238E27FC236}">
                <a16:creationId xmlns:a16="http://schemas.microsoft.com/office/drawing/2014/main" id="{823DDAF3-0DD4-3269-939D-D262093EF523}"/>
              </a:ext>
            </a:extLst>
          </p:cNvPr>
          <p:cNvCxnSpPr>
            <a:cxnSpLocks/>
          </p:cNvCxnSpPr>
          <p:nvPr/>
        </p:nvCxnSpPr>
        <p:spPr>
          <a:xfrm>
            <a:off x="7602324" y="3428523"/>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9ED04FAC-1752-A92F-30ED-A4DA5D4B6A16}"/>
              </a:ext>
            </a:extLst>
          </p:cNvPr>
          <p:cNvCxnSpPr>
            <a:cxnSpLocks/>
          </p:cNvCxnSpPr>
          <p:nvPr/>
        </p:nvCxnSpPr>
        <p:spPr>
          <a:xfrm>
            <a:off x="7602324" y="3531139"/>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9EFE1D49-9A82-A3F3-2EA4-C877929EA459}"/>
              </a:ext>
            </a:extLst>
          </p:cNvPr>
          <p:cNvCxnSpPr>
            <a:cxnSpLocks/>
          </p:cNvCxnSpPr>
          <p:nvPr/>
        </p:nvCxnSpPr>
        <p:spPr>
          <a:xfrm>
            <a:off x="7602324" y="3479831"/>
            <a:ext cx="1132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7DBDEBE7-B32E-AAB8-A8F5-A2EB11C64465}"/>
              </a:ext>
            </a:extLst>
          </p:cNvPr>
          <p:cNvCxnSpPr>
            <a:cxnSpLocks/>
          </p:cNvCxnSpPr>
          <p:nvPr/>
        </p:nvCxnSpPr>
        <p:spPr>
          <a:xfrm>
            <a:off x="7602324" y="3582447"/>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A7180EC-4704-56EA-C520-7E93FA43064B}"/>
              </a:ext>
            </a:extLst>
          </p:cNvPr>
          <p:cNvCxnSpPr>
            <a:cxnSpLocks/>
          </p:cNvCxnSpPr>
          <p:nvPr/>
        </p:nvCxnSpPr>
        <p:spPr>
          <a:xfrm>
            <a:off x="7602324" y="3633755"/>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567A3F91-7236-B078-1676-0618493ACF97}"/>
              </a:ext>
            </a:extLst>
          </p:cNvPr>
          <p:cNvCxnSpPr>
            <a:cxnSpLocks/>
          </p:cNvCxnSpPr>
          <p:nvPr/>
        </p:nvCxnSpPr>
        <p:spPr>
          <a:xfrm>
            <a:off x="7602324" y="3685063"/>
            <a:ext cx="25399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133" name="Graphic 132" descr="Atom outline">
            <a:extLst>
              <a:ext uri="{FF2B5EF4-FFF2-40B4-BE49-F238E27FC236}">
                <a16:creationId xmlns:a16="http://schemas.microsoft.com/office/drawing/2014/main" id="{61B9BC45-C601-6AC1-5E63-9DE8309566F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709075" y="3318177"/>
            <a:ext cx="191154" cy="191154"/>
          </a:xfrm>
          <a:prstGeom prst="rect">
            <a:avLst/>
          </a:prstGeom>
        </p:spPr>
      </p:pic>
      <p:cxnSp>
        <p:nvCxnSpPr>
          <p:cNvPr id="5" name="Straight Connector 4">
            <a:extLst>
              <a:ext uri="{FF2B5EF4-FFF2-40B4-BE49-F238E27FC236}">
                <a16:creationId xmlns:a16="http://schemas.microsoft.com/office/drawing/2014/main" id="{7AF440F1-167B-EA3F-8DAE-59556CDD8DBD}"/>
              </a:ext>
            </a:extLst>
          </p:cNvPr>
          <p:cNvCxnSpPr>
            <a:cxnSpLocks/>
          </p:cNvCxnSpPr>
          <p:nvPr/>
        </p:nvCxnSpPr>
        <p:spPr>
          <a:xfrm>
            <a:off x="6145447" y="2413000"/>
            <a:ext cx="0" cy="3943896"/>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4B86B37-C527-4050-0C22-6EA48F0001CD}"/>
              </a:ext>
            </a:extLst>
          </p:cNvPr>
          <p:cNvCxnSpPr/>
          <p:nvPr/>
        </p:nvCxnSpPr>
        <p:spPr>
          <a:xfrm>
            <a:off x="3911600" y="4354136"/>
            <a:ext cx="44831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0525749"/>
      </p:ext>
    </p:extLst>
  </p:cSld>
  <p:clrMapOvr>
    <a:masterClrMapping/>
  </p:clrMapOvr>
  <mc:AlternateContent xmlns:mc="http://schemas.openxmlformats.org/markup-compatibility/2006" xmlns:p14="http://schemas.microsoft.com/office/powerpoint/2010/main">
    <mc:Choice Requires="p14">
      <p:transition p14:dur="10" advTm="0">
        <p:fade/>
      </p:transition>
    </mc:Choice>
    <mc:Fallback xmlns="">
      <p:transition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841F7-1176-1DCA-3B8C-A4D7AC5C89C6}"/>
            </a:ext>
          </a:extLst>
        </p:cNvPr>
        <p:cNvGrpSpPr/>
        <p:nvPr/>
      </p:nvGrpSpPr>
      <p:grpSpPr>
        <a:xfrm>
          <a:off x="0" y="0"/>
          <a:ext cx="0" cy="0"/>
          <a:chOff x="0" y="0"/>
          <a:chExt cx="0" cy="0"/>
        </a:xfrm>
      </p:grpSpPr>
      <p:sp>
        <p:nvSpPr>
          <p:cNvPr id="152" name="!!ScienceClass">
            <a:extLst>
              <a:ext uri="{FF2B5EF4-FFF2-40B4-BE49-F238E27FC236}">
                <a16:creationId xmlns:a16="http://schemas.microsoft.com/office/drawing/2014/main" id="{FC0CF704-366D-D10A-6BEE-AF663FDC6C57}"/>
              </a:ext>
            </a:extLst>
          </p:cNvPr>
          <p:cNvSpPr/>
          <p:nvPr/>
        </p:nvSpPr>
        <p:spPr>
          <a:xfrm>
            <a:off x="7499815" y="2977049"/>
            <a:ext cx="272583" cy="237600"/>
          </a:xfrm>
          <a:custGeom>
            <a:avLst/>
            <a:gdLst>
              <a:gd name="connsiteX0" fmla="*/ 0 w 272583"/>
              <a:gd name="connsiteY0" fmla="*/ 118800 h 237600"/>
              <a:gd name="connsiteX1" fmla="*/ 136292 w 272583"/>
              <a:gd name="connsiteY1" fmla="*/ 0 h 237600"/>
              <a:gd name="connsiteX2" fmla="*/ 272584 w 272583"/>
              <a:gd name="connsiteY2" fmla="*/ 118800 h 237600"/>
              <a:gd name="connsiteX3" fmla="*/ 136292 w 272583"/>
              <a:gd name="connsiteY3" fmla="*/ 237600 h 237600"/>
              <a:gd name="connsiteX4" fmla="*/ 0 w 272583"/>
              <a:gd name="connsiteY4" fmla="*/ 118800 h 23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583" h="237600" fill="none" extrusionOk="0">
                <a:moveTo>
                  <a:pt x="0" y="118800"/>
                </a:moveTo>
                <a:cubicBezTo>
                  <a:pt x="11478" y="54551"/>
                  <a:pt x="65157" y="-8514"/>
                  <a:pt x="136292" y="0"/>
                </a:cubicBezTo>
                <a:cubicBezTo>
                  <a:pt x="197997" y="-2078"/>
                  <a:pt x="269975" y="55645"/>
                  <a:pt x="272584" y="118800"/>
                </a:cubicBezTo>
                <a:cubicBezTo>
                  <a:pt x="272087" y="179672"/>
                  <a:pt x="203643" y="248608"/>
                  <a:pt x="136292" y="237600"/>
                </a:cubicBezTo>
                <a:cubicBezTo>
                  <a:pt x="72521" y="244039"/>
                  <a:pt x="13502" y="187657"/>
                  <a:pt x="0" y="118800"/>
                </a:cubicBezTo>
                <a:close/>
              </a:path>
              <a:path w="272583" h="237600" stroke="0" extrusionOk="0">
                <a:moveTo>
                  <a:pt x="0" y="118800"/>
                </a:moveTo>
                <a:cubicBezTo>
                  <a:pt x="-2374" y="51725"/>
                  <a:pt x="45607" y="5785"/>
                  <a:pt x="136292" y="0"/>
                </a:cubicBezTo>
                <a:cubicBezTo>
                  <a:pt x="214672" y="654"/>
                  <a:pt x="262777" y="53501"/>
                  <a:pt x="272584" y="118800"/>
                </a:cubicBezTo>
                <a:cubicBezTo>
                  <a:pt x="260350" y="196358"/>
                  <a:pt x="209717" y="247809"/>
                  <a:pt x="136292" y="237600"/>
                </a:cubicBezTo>
                <a:cubicBezTo>
                  <a:pt x="51611" y="232452"/>
                  <a:pt x="13825" y="191017"/>
                  <a:pt x="0" y="118800"/>
                </a:cubicBezTo>
                <a:close/>
              </a:path>
            </a:pathLst>
          </a:custGeom>
          <a:solidFill>
            <a:schemeClr val="bg1">
              <a:alpha val="50064"/>
            </a:schemeClr>
          </a:solidFill>
          <a:ln>
            <a:solidFill>
              <a:schemeClr val="bg1"/>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94A1C-1114-7E79-4CB3-AEF5BD0AB20D}"/>
              </a:ext>
            </a:extLst>
          </p:cNvPr>
          <p:cNvSpPr>
            <a:spLocks noGrp="1"/>
          </p:cNvSpPr>
          <p:nvPr>
            <p:ph type="title"/>
          </p:nvPr>
        </p:nvSpPr>
        <p:spPr/>
        <p:txBody>
          <a:bodyPr/>
          <a:lstStyle/>
          <a:p>
            <a:r>
              <a:rPr lang="en-US" dirty="0"/>
              <a:t>Example – Topic Modeling</a:t>
            </a:r>
          </a:p>
        </p:txBody>
      </p:sp>
      <p:sp>
        <p:nvSpPr>
          <p:cNvPr id="3" name="Content Placeholder 2">
            <a:extLst>
              <a:ext uri="{FF2B5EF4-FFF2-40B4-BE49-F238E27FC236}">
                <a16:creationId xmlns:a16="http://schemas.microsoft.com/office/drawing/2014/main" id="{7F673A98-40C9-8F4A-B383-3CDF73C10FEC}"/>
              </a:ext>
            </a:extLst>
          </p:cNvPr>
          <p:cNvSpPr>
            <a:spLocks noGrp="1"/>
          </p:cNvSpPr>
          <p:nvPr>
            <p:ph idx="1"/>
          </p:nvPr>
        </p:nvSpPr>
        <p:spPr>
          <a:xfrm>
            <a:off x="838200" y="1473201"/>
            <a:ext cx="10515600" cy="558800"/>
          </a:xfrm>
        </p:spPr>
        <p:txBody>
          <a:bodyPr/>
          <a:lstStyle/>
          <a:p>
            <a:pPr marL="0" indent="0">
              <a:buNone/>
            </a:pPr>
            <a:r>
              <a:rPr lang="en-US" dirty="0"/>
              <a:t>You can embed words, sentences, or full documents!</a:t>
            </a:r>
          </a:p>
        </p:txBody>
      </p:sp>
      <p:grpSp>
        <p:nvGrpSpPr>
          <p:cNvPr id="4" name="Group 3">
            <a:extLst>
              <a:ext uri="{FF2B5EF4-FFF2-40B4-BE49-F238E27FC236}">
                <a16:creationId xmlns:a16="http://schemas.microsoft.com/office/drawing/2014/main" id="{96209B0A-BD5D-02BF-BA08-7760A9ED5D2F}"/>
              </a:ext>
            </a:extLst>
          </p:cNvPr>
          <p:cNvGrpSpPr/>
          <p:nvPr/>
        </p:nvGrpSpPr>
        <p:grpSpPr>
          <a:xfrm>
            <a:off x="3911600" y="2413000"/>
            <a:ext cx="4483100" cy="3943896"/>
            <a:chOff x="7150100" y="2755900"/>
            <a:chExt cx="3695700" cy="3251200"/>
          </a:xfrm>
        </p:grpSpPr>
        <p:cxnSp>
          <p:nvCxnSpPr>
            <p:cNvPr id="5" name="Straight Connector 4">
              <a:extLst>
                <a:ext uri="{FF2B5EF4-FFF2-40B4-BE49-F238E27FC236}">
                  <a16:creationId xmlns:a16="http://schemas.microsoft.com/office/drawing/2014/main" id="{C8D15BF0-4D2F-7BFE-DCE9-361934745612}"/>
                </a:ext>
              </a:extLst>
            </p:cNvPr>
            <p:cNvCxnSpPr>
              <a:cxnSpLocks/>
            </p:cNvCxnSpPr>
            <p:nvPr/>
          </p:nvCxnSpPr>
          <p:spPr>
            <a:xfrm>
              <a:off x="8991600" y="2755900"/>
              <a:ext cx="0" cy="32512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A1661FD-4ABF-AE7A-30D3-5DDDE996C249}"/>
                </a:ext>
              </a:extLst>
            </p:cNvPr>
            <p:cNvCxnSpPr/>
            <p:nvPr/>
          </p:nvCxnSpPr>
          <p:spPr>
            <a:xfrm>
              <a:off x="7150100" y="4356100"/>
              <a:ext cx="36957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6" name="!!DocLifting">
            <a:extLst>
              <a:ext uri="{FF2B5EF4-FFF2-40B4-BE49-F238E27FC236}">
                <a16:creationId xmlns:a16="http://schemas.microsoft.com/office/drawing/2014/main" id="{01CBC99B-62CE-8EB5-7F90-6F9468259FE7}"/>
              </a:ext>
            </a:extLst>
          </p:cNvPr>
          <p:cNvSpPr/>
          <p:nvPr/>
        </p:nvSpPr>
        <p:spPr>
          <a:xfrm>
            <a:off x="4724400" y="37465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cFutbol">
            <a:extLst>
              <a:ext uri="{FF2B5EF4-FFF2-40B4-BE49-F238E27FC236}">
                <a16:creationId xmlns:a16="http://schemas.microsoft.com/office/drawing/2014/main" id="{C7F46709-A469-81C3-2B50-01C4EF04E5C4}"/>
              </a:ext>
            </a:extLst>
          </p:cNvPr>
          <p:cNvSpPr/>
          <p:nvPr/>
        </p:nvSpPr>
        <p:spPr>
          <a:xfrm>
            <a:off x="3962400" y="40767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DocClimbing">
            <a:extLst>
              <a:ext uri="{FF2B5EF4-FFF2-40B4-BE49-F238E27FC236}">
                <a16:creationId xmlns:a16="http://schemas.microsoft.com/office/drawing/2014/main" id="{9EA479D0-AD4E-7D22-DC5A-5840EAF01EF7}"/>
              </a:ext>
            </a:extLst>
          </p:cNvPr>
          <p:cNvSpPr/>
          <p:nvPr/>
        </p:nvSpPr>
        <p:spPr>
          <a:xfrm>
            <a:off x="4711700" y="43180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DocRibbons">
            <a:extLst>
              <a:ext uri="{FF2B5EF4-FFF2-40B4-BE49-F238E27FC236}">
                <a16:creationId xmlns:a16="http://schemas.microsoft.com/office/drawing/2014/main" id="{0AC69A06-BD96-A1BE-B081-EE022B96C33B}"/>
              </a:ext>
            </a:extLst>
          </p:cNvPr>
          <p:cNvSpPr/>
          <p:nvPr/>
        </p:nvSpPr>
        <p:spPr>
          <a:xfrm>
            <a:off x="4165600" y="47879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DocNeuron">
            <a:extLst>
              <a:ext uri="{FF2B5EF4-FFF2-40B4-BE49-F238E27FC236}">
                <a16:creationId xmlns:a16="http://schemas.microsoft.com/office/drawing/2014/main" id="{A293E5F0-4593-4423-6250-DA5929EFEF75}"/>
              </a:ext>
            </a:extLst>
          </p:cNvPr>
          <p:cNvSpPr/>
          <p:nvPr/>
        </p:nvSpPr>
        <p:spPr>
          <a:xfrm>
            <a:off x="7493000" y="24638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DocFlask">
            <a:extLst>
              <a:ext uri="{FF2B5EF4-FFF2-40B4-BE49-F238E27FC236}">
                <a16:creationId xmlns:a16="http://schemas.microsoft.com/office/drawing/2014/main" id="{D66B0286-650F-F144-B749-2EB835E41C12}"/>
              </a:ext>
            </a:extLst>
          </p:cNvPr>
          <p:cNvSpPr>
            <a:spLocks/>
          </p:cNvSpPr>
          <p:nvPr/>
        </p:nvSpPr>
        <p:spPr>
          <a:xfrm>
            <a:off x="8039100" y="28448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DocCell">
            <a:extLst>
              <a:ext uri="{FF2B5EF4-FFF2-40B4-BE49-F238E27FC236}">
                <a16:creationId xmlns:a16="http://schemas.microsoft.com/office/drawing/2014/main" id="{099C7C29-B078-A478-D3A4-B8CFBCB6CD78}"/>
              </a:ext>
            </a:extLst>
          </p:cNvPr>
          <p:cNvSpPr/>
          <p:nvPr/>
        </p:nvSpPr>
        <p:spPr>
          <a:xfrm>
            <a:off x="7010400" y="30607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DocAtom">
            <a:extLst>
              <a:ext uri="{FF2B5EF4-FFF2-40B4-BE49-F238E27FC236}">
                <a16:creationId xmlns:a16="http://schemas.microsoft.com/office/drawing/2014/main" id="{CF5A3722-675C-06B7-6BDA-3767470028A5}"/>
              </a:ext>
            </a:extLst>
          </p:cNvPr>
          <p:cNvSpPr/>
          <p:nvPr/>
        </p:nvSpPr>
        <p:spPr>
          <a:xfrm>
            <a:off x="7607300" y="34290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DocTheater">
            <a:extLst>
              <a:ext uri="{FF2B5EF4-FFF2-40B4-BE49-F238E27FC236}">
                <a16:creationId xmlns:a16="http://schemas.microsoft.com/office/drawing/2014/main" id="{18BA97E2-D609-B629-D5DF-6D9113E74461}"/>
              </a:ext>
            </a:extLst>
          </p:cNvPr>
          <p:cNvSpPr/>
          <p:nvPr/>
        </p:nvSpPr>
        <p:spPr>
          <a:xfrm>
            <a:off x="6324600" y="45593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DocPuppet">
            <a:extLst>
              <a:ext uri="{FF2B5EF4-FFF2-40B4-BE49-F238E27FC236}">
                <a16:creationId xmlns:a16="http://schemas.microsoft.com/office/drawing/2014/main" id="{388A1F17-71FE-9AEC-8954-C6B127FDB1CD}"/>
              </a:ext>
            </a:extLst>
          </p:cNvPr>
          <p:cNvSpPr/>
          <p:nvPr/>
        </p:nvSpPr>
        <p:spPr>
          <a:xfrm>
            <a:off x="6781800" y="58928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DocMaracas">
            <a:extLst>
              <a:ext uri="{FF2B5EF4-FFF2-40B4-BE49-F238E27FC236}">
                <a16:creationId xmlns:a16="http://schemas.microsoft.com/office/drawing/2014/main" id="{29FB52B2-F5C4-F86B-50AA-0C771D6B0345}"/>
              </a:ext>
            </a:extLst>
          </p:cNvPr>
          <p:cNvSpPr/>
          <p:nvPr/>
        </p:nvSpPr>
        <p:spPr>
          <a:xfrm>
            <a:off x="6845300" y="46355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DocDjembe">
            <a:extLst>
              <a:ext uri="{FF2B5EF4-FFF2-40B4-BE49-F238E27FC236}">
                <a16:creationId xmlns:a16="http://schemas.microsoft.com/office/drawing/2014/main" id="{2A1321DB-7086-AAE9-FE54-894E0F1CBAC6}"/>
              </a:ext>
            </a:extLst>
          </p:cNvPr>
          <p:cNvSpPr/>
          <p:nvPr/>
        </p:nvSpPr>
        <p:spPr>
          <a:xfrm>
            <a:off x="7239000" y="5232400"/>
            <a:ext cx="266700" cy="2667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ArtClass">
            <a:extLst>
              <a:ext uri="{FF2B5EF4-FFF2-40B4-BE49-F238E27FC236}">
                <a16:creationId xmlns:a16="http://schemas.microsoft.com/office/drawing/2014/main" id="{B7109B3C-9DA6-07D6-BE4F-AF4AAE4166D7}"/>
              </a:ext>
            </a:extLst>
          </p:cNvPr>
          <p:cNvSpPr/>
          <p:nvPr/>
        </p:nvSpPr>
        <p:spPr>
          <a:xfrm rot="2986468">
            <a:off x="6572602" y="5153664"/>
            <a:ext cx="353500" cy="242202"/>
          </a:xfrm>
          <a:custGeom>
            <a:avLst/>
            <a:gdLst>
              <a:gd name="connsiteX0" fmla="*/ 0 w 353500"/>
              <a:gd name="connsiteY0" fmla="*/ 121101 h 242202"/>
              <a:gd name="connsiteX1" fmla="*/ 176750 w 353500"/>
              <a:gd name="connsiteY1" fmla="*/ 0 h 242202"/>
              <a:gd name="connsiteX2" fmla="*/ 353500 w 353500"/>
              <a:gd name="connsiteY2" fmla="*/ 121101 h 242202"/>
              <a:gd name="connsiteX3" fmla="*/ 176750 w 353500"/>
              <a:gd name="connsiteY3" fmla="*/ 242202 h 242202"/>
              <a:gd name="connsiteX4" fmla="*/ 0 w 353500"/>
              <a:gd name="connsiteY4" fmla="*/ 121101 h 242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00" h="242202" fill="none" extrusionOk="0">
                <a:moveTo>
                  <a:pt x="0" y="121101"/>
                </a:moveTo>
                <a:cubicBezTo>
                  <a:pt x="6251" y="54961"/>
                  <a:pt x="80554" y="-2923"/>
                  <a:pt x="176750" y="0"/>
                </a:cubicBezTo>
                <a:cubicBezTo>
                  <a:pt x="256829" y="-2686"/>
                  <a:pt x="342143" y="64912"/>
                  <a:pt x="353500" y="121101"/>
                </a:cubicBezTo>
                <a:cubicBezTo>
                  <a:pt x="350823" y="162451"/>
                  <a:pt x="270782" y="247183"/>
                  <a:pt x="176750" y="242202"/>
                </a:cubicBezTo>
                <a:cubicBezTo>
                  <a:pt x="91878" y="249337"/>
                  <a:pt x="10835" y="190588"/>
                  <a:pt x="0" y="121101"/>
                </a:cubicBezTo>
                <a:close/>
              </a:path>
              <a:path w="353500" h="242202" stroke="0" extrusionOk="0">
                <a:moveTo>
                  <a:pt x="0" y="121101"/>
                </a:moveTo>
                <a:cubicBezTo>
                  <a:pt x="-20619" y="41501"/>
                  <a:pt x="76081" y="1146"/>
                  <a:pt x="176750" y="0"/>
                </a:cubicBezTo>
                <a:cubicBezTo>
                  <a:pt x="285715" y="2389"/>
                  <a:pt x="336619" y="54756"/>
                  <a:pt x="353500" y="121101"/>
                </a:cubicBezTo>
                <a:cubicBezTo>
                  <a:pt x="336143" y="204933"/>
                  <a:pt x="273829" y="245169"/>
                  <a:pt x="176750" y="242202"/>
                </a:cubicBezTo>
                <a:cubicBezTo>
                  <a:pt x="62978" y="233363"/>
                  <a:pt x="4184" y="189982"/>
                  <a:pt x="0" y="121101"/>
                </a:cubicBezTo>
                <a:close/>
              </a:path>
            </a:pathLst>
          </a:custGeom>
          <a:solidFill>
            <a:schemeClr val="bg1">
              <a:alpha val="70000"/>
            </a:schemeClr>
          </a:solidFill>
          <a:ln>
            <a:solidFill>
              <a:schemeClr val="bg1"/>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SportsClass">
            <a:extLst>
              <a:ext uri="{FF2B5EF4-FFF2-40B4-BE49-F238E27FC236}">
                <a16:creationId xmlns:a16="http://schemas.microsoft.com/office/drawing/2014/main" id="{4F01C636-281A-D91B-09C3-B2C5DD66E646}"/>
              </a:ext>
            </a:extLst>
          </p:cNvPr>
          <p:cNvSpPr/>
          <p:nvPr/>
        </p:nvSpPr>
        <p:spPr>
          <a:xfrm rot="1285019">
            <a:off x="4376615" y="4175024"/>
            <a:ext cx="249924" cy="308500"/>
          </a:xfrm>
          <a:custGeom>
            <a:avLst/>
            <a:gdLst>
              <a:gd name="connsiteX0" fmla="*/ 0 w 249924"/>
              <a:gd name="connsiteY0" fmla="*/ 154250 h 308500"/>
              <a:gd name="connsiteX1" fmla="*/ 124962 w 249924"/>
              <a:gd name="connsiteY1" fmla="*/ 0 h 308500"/>
              <a:gd name="connsiteX2" fmla="*/ 249924 w 249924"/>
              <a:gd name="connsiteY2" fmla="*/ 154250 h 308500"/>
              <a:gd name="connsiteX3" fmla="*/ 124962 w 249924"/>
              <a:gd name="connsiteY3" fmla="*/ 308500 h 308500"/>
              <a:gd name="connsiteX4" fmla="*/ 0 w 249924"/>
              <a:gd name="connsiteY4" fmla="*/ 154250 h 308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924" h="308500" fill="none" extrusionOk="0">
                <a:moveTo>
                  <a:pt x="0" y="154250"/>
                </a:moveTo>
                <a:cubicBezTo>
                  <a:pt x="18462" y="71250"/>
                  <a:pt x="57211" y="-2602"/>
                  <a:pt x="124962" y="0"/>
                </a:cubicBezTo>
                <a:cubicBezTo>
                  <a:pt x="176797" y="-2631"/>
                  <a:pt x="244089" y="74553"/>
                  <a:pt x="249924" y="154250"/>
                </a:cubicBezTo>
                <a:cubicBezTo>
                  <a:pt x="248706" y="227821"/>
                  <a:pt x="190762" y="312968"/>
                  <a:pt x="124962" y="308500"/>
                </a:cubicBezTo>
                <a:cubicBezTo>
                  <a:pt x="65945" y="314097"/>
                  <a:pt x="20851" y="244453"/>
                  <a:pt x="0" y="154250"/>
                </a:cubicBezTo>
                <a:close/>
              </a:path>
              <a:path w="249924" h="308500" stroke="0" extrusionOk="0">
                <a:moveTo>
                  <a:pt x="0" y="154250"/>
                </a:moveTo>
                <a:cubicBezTo>
                  <a:pt x="-1693" y="68015"/>
                  <a:pt x="36978" y="7119"/>
                  <a:pt x="124962" y="0"/>
                </a:cubicBezTo>
                <a:cubicBezTo>
                  <a:pt x="217459" y="4944"/>
                  <a:pt x="228908" y="69728"/>
                  <a:pt x="249924" y="154250"/>
                </a:cubicBezTo>
                <a:cubicBezTo>
                  <a:pt x="248466" y="240864"/>
                  <a:pt x="191749" y="320815"/>
                  <a:pt x="124962" y="308500"/>
                </a:cubicBezTo>
                <a:cubicBezTo>
                  <a:pt x="40994" y="300319"/>
                  <a:pt x="9916" y="244178"/>
                  <a:pt x="0" y="154250"/>
                </a:cubicBezTo>
                <a:close/>
              </a:path>
            </a:pathLst>
          </a:custGeom>
          <a:solidFill>
            <a:schemeClr val="bg1">
              <a:alpha val="70372"/>
            </a:schemeClr>
          </a:solidFill>
          <a:ln>
            <a:solidFill>
              <a:schemeClr val="bg1"/>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IconDNA" descr="DNA outline">
            <a:extLst>
              <a:ext uri="{FF2B5EF4-FFF2-40B4-BE49-F238E27FC236}">
                <a16:creationId xmlns:a16="http://schemas.microsoft.com/office/drawing/2014/main" id="{3DC26A4B-FF24-5F2B-5D9C-34110E49B1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129870">
            <a:off x="9588314" y="3754081"/>
            <a:ext cx="289128" cy="289128"/>
          </a:xfrm>
          <a:prstGeom prst="rect">
            <a:avLst/>
          </a:prstGeom>
        </p:spPr>
      </p:pic>
      <p:pic>
        <p:nvPicPr>
          <p:cNvPr id="156" name="!!IconArt" descr="Palette outline">
            <a:extLst>
              <a:ext uri="{FF2B5EF4-FFF2-40B4-BE49-F238E27FC236}">
                <a16:creationId xmlns:a16="http://schemas.microsoft.com/office/drawing/2014/main" id="{4D5C403A-1206-B44E-A567-0B2CE0BF43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4308" y="6073254"/>
            <a:ext cx="309918" cy="309918"/>
          </a:xfrm>
          <a:prstGeom prst="rect">
            <a:avLst/>
          </a:prstGeom>
        </p:spPr>
      </p:pic>
      <p:pic>
        <p:nvPicPr>
          <p:cNvPr id="157" name="!!IconRunner" descr="Hurdle outline">
            <a:extLst>
              <a:ext uri="{FF2B5EF4-FFF2-40B4-BE49-F238E27FC236}">
                <a16:creationId xmlns:a16="http://schemas.microsoft.com/office/drawing/2014/main" id="{146B3978-940D-1C3D-3B25-B97F7BE558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25825" y="3476198"/>
            <a:ext cx="276178" cy="276178"/>
          </a:xfrm>
          <a:prstGeom prst="rect">
            <a:avLst/>
          </a:prstGeom>
        </p:spPr>
      </p:pic>
    </p:spTree>
    <p:extLst>
      <p:ext uri="{BB962C8B-B14F-4D97-AF65-F5344CB8AC3E}">
        <p14:creationId xmlns:p14="http://schemas.microsoft.com/office/powerpoint/2010/main" val="158860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00">
        <p159:morph option="byObject"/>
      </p:transition>
    </mc:Choice>
    <mc:Fallback xmlns="">
      <p:transition spd="slow" advTm="1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7F83-50BC-F486-E581-3602272B3E76}"/>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F04E8AC1-F910-6809-6CF5-7AF77C9FB220}"/>
              </a:ext>
            </a:extLst>
          </p:cNvPr>
          <p:cNvGrpSpPr/>
          <p:nvPr/>
        </p:nvGrpSpPr>
        <p:grpSpPr>
          <a:xfrm>
            <a:off x="3911600" y="2413000"/>
            <a:ext cx="4483100" cy="3943896"/>
            <a:chOff x="7150100" y="2755900"/>
            <a:chExt cx="3695700" cy="3251200"/>
          </a:xfrm>
        </p:grpSpPr>
        <p:cxnSp>
          <p:nvCxnSpPr>
            <p:cNvPr id="5" name="Straight Connector 4">
              <a:extLst>
                <a:ext uri="{FF2B5EF4-FFF2-40B4-BE49-F238E27FC236}">
                  <a16:creationId xmlns:a16="http://schemas.microsoft.com/office/drawing/2014/main" id="{5A3A4971-2430-6389-CC9F-E02FC468CE38}"/>
                </a:ext>
              </a:extLst>
            </p:cNvPr>
            <p:cNvCxnSpPr>
              <a:cxnSpLocks/>
            </p:cNvCxnSpPr>
            <p:nvPr/>
          </p:nvCxnSpPr>
          <p:spPr>
            <a:xfrm>
              <a:off x="8991600" y="2755900"/>
              <a:ext cx="0" cy="32512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BD6C5A9-7CFA-99CD-24C2-7BC5117722B7}"/>
                </a:ext>
              </a:extLst>
            </p:cNvPr>
            <p:cNvCxnSpPr/>
            <p:nvPr/>
          </p:nvCxnSpPr>
          <p:spPr>
            <a:xfrm>
              <a:off x="7150100" y="4356100"/>
              <a:ext cx="36957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10" name="!!SportsClass">
            <a:extLst>
              <a:ext uri="{FF2B5EF4-FFF2-40B4-BE49-F238E27FC236}">
                <a16:creationId xmlns:a16="http://schemas.microsoft.com/office/drawing/2014/main" id="{922A9928-80D1-26C4-7488-2F14C2D3D6B4}"/>
              </a:ext>
            </a:extLst>
          </p:cNvPr>
          <p:cNvSpPr/>
          <p:nvPr/>
        </p:nvSpPr>
        <p:spPr>
          <a:xfrm rot="1285019">
            <a:off x="3695699" y="3352800"/>
            <a:ext cx="1625600" cy="2006600"/>
          </a:xfrm>
          <a:custGeom>
            <a:avLst/>
            <a:gdLst>
              <a:gd name="connsiteX0" fmla="*/ 0 w 1625600"/>
              <a:gd name="connsiteY0" fmla="*/ 1003300 h 2006600"/>
              <a:gd name="connsiteX1" fmla="*/ 812800 w 1625600"/>
              <a:gd name="connsiteY1" fmla="*/ 0 h 2006600"/>
              <a:gd name="connsiteX2" fmla="*/ 1625600 w 1625600"/>
              <a:gd name="connsiteY2" fmla="*/ 1003300 h 2006600"/>
              <a:gd name="connsiteX3" fmla="*/ 812800 w 1625600"/>
              <a:gd name="connsiteY3" fmla="*/ 2006600 h 2006600"/>
              <a:gd name="connsiteX4" fmla="*/ 0 w 1625600"/>
              <a:gd name="connsiteY4" fmla="*/ 1003300 h 2006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600" h="2006600" fill="none" extrusionOk="0">
                <a:moveTo>
                  <a:pt x="0" y="1003300"/>
                </a:moveTo>
                <a:cubicBezTo>
                  <a:pt x="79896" y="458671"/>
                  <a:pt x="383880" y="-41112"/>
                  <a:pt x="812800" y="0"/>
                </a:cubicBezTo>
                <a:cubicBezTo>
                  <a:pt x="1226783" y="-5347"/>
                  <a:pt x="1576953" y="494994"/>
                  <a:pt x="1625600" y="1003300"/>
                </a:cubicBezTo>
                <a:cubicBezTo>
                  <a:pt x="1611882" y="1426586"/>
                  <a:pt x="1202040" y="2089506"/>
                  <a:pt x="812800" y="2006600"/>
                </a:cubicBezTo>
                <a:cubicBezTo>
                  <a:pt x="452887" y="2056417"/>
                  <a:pt x="46375" y="1568557"/>
                  <a:pt x="0" y="1003300"/>
                </a:cubicBezTo>
                <a:close/>
              </a:path>
              <a:path w="1625600" h="2006600" stroke="0" extrusionOk="0">
                <a:moveTo>
                  <a:pt x="0" y="1003300"/>
                </a:moveTo>
                <a:cubicBezTo>
                  <a:pt x="-38978" y="425150"/>
                  <a:pt x="240101" y="46465"/>
                  <a:pt x="812800" y="0"/>
                </a:cubicBezTo>
                <a:cubicBezTo>
                  <a:pt x="1350389" y="18672"/>
                  <a:pt x="1522268" y="452479"/>
                  <a:pt x="1625600" y="1003300"/>
                </a:cubicBezTo>
                <a:cubicBezTo>
                  <a:pt x="1602553" y="1579914"/>
                  <a:pt x="1238934" y="2132416"/>
                  <a:pt x="812800" y="2006600"/>
                </a:cubicBezTo>
                <a:cubicBezTo>
                  <a:pt x="268358" y="1954325"/>
                  <a:pt x="142945" y="1625707"/>
                  <a:pt x="0" y="1003300"/>
                </a:cubicBezTo>
                <a:close/>
              </a:path>
            </a:pathLst>
          </a:custGeom>
          <a:solidFill>
            <a:schemeClr val="accent6">
              <a:lumMod val="20000"/>
              <a:lumOff val="80000"/>
              <a:alpha val="70372"/>
            </a:schemeClr>
          </a:solidFill>
          <a:ln>
            <a:solidFill>
              <a:schemeClr val="accent6">
                <a:lumMod val="50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cienceClass">
            <a:extLst>
              <a:ext uri="{FF2B5EF4-FFF2-40B4-BE49-F238E27FC236}">
                <a16:creationId xmlns:a16="http://schemas.microsoft.com/office/drawing/2014/main" id="{6A02539B-6565-B181-6B6F-9EF2D1EE2037}"/>
              </a:ext>
            </a:extLst>
          </p:cNvPr>
          <p:cNvSpPr/>
          <p:nvPr/>
        </p:nvSpPr>
        <p:spPr>
          <a:xfrm>
            <a:off x="6451600" y="2070100"/>
            <a:ext cx="2374900" cy="2070100"/>
          </a:xfrm>
          <a:custGeom>
            <a:avLst/>
            <a:gdLst>
              <a:gd name="connsiteX0" fmla="*/ 0 w 2374900"/>
              <a:gd name="connsiteY0" fmla="*/ 1035050 h 2070100"/>
              <a:gd name="connsiteX1" fmla="*/ 1187450 w 2374900"/>
              <a:gd name="connsiteY1" fmla="*/ 0 h 2070100"/>
              <a:gd name="connsiteX2" fmla="*/ 2374900 w 2374900"/>
              <a:gd name="connsiteY2" fmla="*/ 1035050 h 2070100"/>
              <a:gd name="connsiteX3" fmla="*/ 1187450 w 2374900"/>
              <a:gd name="connsiteY3" fmla="*/ 2070100 h 2070100"/>
              <a:gd name="connsiteX4" fmla="*/ 0 w 2374900"/>
              <a:gd name="connsiteY4" fmla="*/ 1035050 h 2070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900" h="2070100" fill="none" extrusionOk="0">
                <a:moveTo>
                  <a:pt x="0" y="1035050"/>
                </a:moveTo>
                <a:cubicBezTo>
                  <a:pt x="29026" y="466851"/>
                  <a:pt x="598579" y="-137763"/>
                  <a:pt x="1187450" y="0"/>
                </a:cubicBezTo>
                <a:cubicBezTo>
                  <a:pt x="1770226" y="-11184"/>
                  <a:pt x="2299702" y="534206"/>
                  <a:pt x="2374900" y="1035050"/>
                </a:cubicBezTo>
                <a:cubicBezTo>
                  <a:pt x="2366809" y="1529534"/>
                  <a:pt x="1823635" y="2097375"/>
                  <a:pt x="1187450" y="2070100"/>
                </a:cubicBezTo>
                <a:cubicBezTo>
                  <a:pt x="634568" y="2127724"/>
                  <a:pt x="104787" y="1631887"/>
                  <a:pt x="0" y="1035050"/>
                </a:cubicBezTo>
                <a:close/>
              </a:path>
              <a:path w="2374900" h="2070100" stroke="0" extrusionOk="0">
                <a:moveTo>
                  <a:pt x="0" y="1035050"/>
                </a:moveTo>
                <a:cubicBezTo>
                  <a:pt x="-122619" y="387774"/>
                  <a:pt x="499588" y="12029"/>
                  <a:pt x="1187450" y="0"/>
                </a:cubicBezTo>
                <a:cubicBezTo>
                  <a:pt x="1933327" y="18961"/>
                  <a:pt x="2275978" y="466553"/>
                  <a:pt x="2374900" y="1035050"/>
                </a:cubicBezTo>
                <a:cubicBezTo>
                  <a:pt x="2284813" y="1694667"/>
                  <a:pt x="1820851" y="2193965"/>
                  <a:pt x="1187450" y="2070100"/>
                </a:cubicBezTo>
                <a:cubicBezTo>
                  <a:pt x="461616" y="2031789"/>
                  <a:pt x="92928" y="1651094"/>
                  <a:pt x="0" y="1035050"/>
                </a:cubicBezTo>
                <a:close/>
              </a:path>
            </a:pathLst>
          </a:custGeom>
          <a:solidFill>
            <a:srgbClr val="D10000">
              <a:alpha val="50064"/>
            </a:srgbClr>
          </a:solidFill>
          <a:ln>
            <a:solidFill>
              <a:srgbClr val="D1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tClass">
            <a:extLst>
              <a:ext uri="{FF2B5EF4-FFF2-40B4-BE49-F238E27FC236}">
                <a16:creationId xmlns:a16="http://schemas.microsoft.com/office/drawing/2014/main" id="{08FE7614-8FE7-7BC4-D99E-4BF6E8FB404E}"/>
              </a:ext>
            </a:extLst>
          </p:cNvPr>
          <p:cNvSpPr/>
          <p:nvPr/>
        </p:nvSpPr>
        <p:spPr>
          <a:xfrm rot="2986468">
            <a:off x="5680780" y="4523145"/>
            <a:ext cx="2469266" cy="1691826"/>
          </a:xfrm>
          <a:custGeom>
            <a:avLst/>
            <a:gdLst>
              <a:gd name="connsiteX0" fmla="*/ 0 w 2469266"/>
              <a:gd name="connsiteY0" fmla="*/ 845913 h 1691826"/>
              <a:gd name="connsiteX1" fmla="*/ 1234633 w 2469266"/>
              <a:gd name="connsiteY1" fmla="*/ 0 h 1691826"/>
              <a:gd name="connsiteX2" fmla="*/ 2469266 w 2469266"/>
              <a:gd name="connsiteY2" fmla="*/ 845913 h 1691826"/>
              <a:gd name="connsiteX3" fmla="*/ 1234633 w 2469266"/>
              <a:gd name="connsiteY3" fmla="*/ 1691826 h 1691826"/>
              <a:gd name="connsiteX4" fmla="*/ 0 w 2469266"/>
              <a:gd name="connsiteY4" fmla="*/ 845913 h 169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266" h="1691826" fill="none" extrusionOk="0">
                <a:moveTo>
                  <a:pt x="0" y="845913"/>
                </a:moveTo>
                <a:cubicBezTo>
                  <a:pt x="53044" y="385021"/>
                  <a:pt x="635160" y="-169570"/>
                  <a:pt x="1234633" y="0"/>
                </a:cubicBezTo>
                <a:cubicBezTo>
                  <a:pt x="1886376" y="-4613"/>
                  <a:pt x="2374950" y="467526"/>
                  <a:pt x="2469266" y="845913"/>
                </a:cubicBezTo>
                <a:cubicBezTo>
                  <a:pt x="2462173" y="1245452"/>
                  <a:pt x="1883900" y="1737133"/>
                  <a:pt x="1234633" y="1691826"/>
                </a:cubicBezTo>
                <a:cubicBezTo>
                  <a:pt x="609971" y="1723853"/>
                  <a:pt x="129587" y="1344256"/>
                  <a:pt x="0" y="845913"/>
                </a:cubicBezTo>
                <a:close/>
              </a:path>
              <a:path w="2469266" h="1691826" stroke="0" extrusionOk="0">
                <a:moveTo>
                  <a:pt x="0" y="845913"/>
                </a:moveTo>
                <a:cubicBezTo>
                  <a:pt x="-24082" y="363873"/>
                  <a:pt x="437593" y="43226"/>
                  <a:pt x="1234633" y="0"/>
                </a:cubicBezTo>
                <a:cubicBezTo>
                  <a:pt x="1929680" y="2774"/>
                  <a:pt x="2361170" y="382165"/>
                  <a:pt x="2469266" y="845913"/>
                </a:cubicBezTo>
                <a:cubicBezTo>
                  <a:pt x="2455438" y="1326602"/>
                  <a:pt x="1884070" y="1871089"/>
                  <a:pt x="1234633" y="1691826"/>
                </a:cubicBezTo>
                <a:cubicBezTo>
                  <a:pt x="494004" y="1659677"/>
                  <a:pt x="103209" y="1362412"/>
                  <a:pt x="0" y="845913"/>
                </a:cubicBezTo>
                <a:close/>
              </a:path>
            </a:pathLst>
          </a:custGeom>
          <a:solidFill>
            <a:schemeClr val="accent5">
              <a:lumMod val="20000"/>
              <a:lumOff val="80000"/>
              <a:alpha val="70000"/>
            </a:schemeClr>
          </a:solidFill>
          <a:ln>
            <a:solidFill>
              <a:schemeClr val="accent5">
                <a:lumMod val="50000"/>
              </a:schemeClr>
            </a:solidFill>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D28DBF-0837-979D-6269-9004F1C5A52F}"/>
              </a:ext>
            </a:extLst>
          </p:cNvPr>
          <p:cNvSpPr>
            <a:spLocks noGrp="1"/>
          </p:cNvSpPr>
          <p:nvPr>
            <p:ph type="title"/>
          </p:nvPr>
        </p:nvSpPr>
        <p:spPr/>
        <p:txBody>
          <a:bodyPr/>
          <a:lstStyle/>
          <a:p>
            <a:r>
              <a:rPr lang="en-US" dirty="0"/>
              <a:t>Example – Topic Modeling</a:t>
            </a:r>
          </a:p>
        </p:txBody>
      </p:sp>
      <p:sp>
        <p:nvSpPr>
          <p:cNvPr id="3" name="Content Placeholder 2">
            <a:extLst>
              <a:ext uri="{FF2B5EF4-FFF2-40B4-BE49-F238E27FC236}">
                <a16:creationId xmlns:a16="http://schemas.microsoft.com/office/drawing/2014/main" id="{9C997BD9-1861-AE8C-80E5-4A07D7AFEA58}"/>
              </a:ext>
            </a:extLst>
          </p:cNvPr>
          <p:cNvSpPr>
            <a:spLocks noGrp="1"/>
          </p:cNvSpPr>
          <p:nvPr>
            <p:ph idx="1"/>
          </p:nvPr>
        </p:nvSpPr>
        <p:spPr>
          <a:xfrm>
            <a:off x="838200" y="1473201"/>
            <a:ext cx="10515600" cy="558800"/>
          </a:xfrm>
        </p:spPr>
        <p:txBody>
          <a:bodyPr/>
          <a:lstStyle/>
          <a:p>
            <a:pPr marL="0" indent="0">
              <a:buNone/>
            </a:pPr>
            <a:r>
              <a:rPr lang="en-US" dirty="0"/>
              <a:t>You can embed words, sentences, or full documents!</a:t>
            </a:r>
          </a:p>
        </p:txBody>
      </p:sp>
      <p:sp>
        <p:nvSpPr>
          <p:cNvPr id="6" name="!!DocLifting">
            <a:extLst>
              <a:ext uri="{FF2B5EF4-FFF2-40B4-BE49-F238E27FC236}">
                <a16:creationId xmlns:a16="http://schemas.microsoft.com/office/drawing/2014/main" id="{299A1886-632C-8178-3601-6620DBC5BDD8}"/>
              </a:ext>
            </a:extLst>
          </p:cNvPr>
          <p:cNvSpPr/>
          <p:nvPr/>
        </p:nvSpPr>
        <p:spPr>
          <a:xfrm>
            <a:off x="4724400" y="3746500"/>
            <a:ext cx="266700" cy="266700"/>
          </a:xfrm>
          <a:prstGeom prst="ellipse">
            <a:avLst/>
          </a:prstGeom>
          <a:solidFill>
            <a:schemeClr val="accent6">
              <a:lumMod val="40000"/>
              <a:lumOff val="6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cFutbol">
            <a:extLst>
              <a:ext uri="{FF2B5EF4-FFF2-40B4-BE49-F238E27FC236}">
                <a16:creationId xmlns:a16="http://schemas.microsoft.com/office/drawing/2014/main" id="{CB3137C3-AF7E-36AA-7291-D2D15C929668}"/>
              </a:ext>
            </a:extLst>
          </p:cNvPr>
          <p:cNvSpPr/>
          <p:nvPr/>
        </p:nvSpPr>
        <p:spPr>
          <a:xfrm>
            <a:off x="3962400" y="4076700"/>
            <a:ext cx="266700" cy="266700"/>
          </a:xfrm>
          <a:prstGeom prst="ellipse">
            <a:avLst/>
          </a:prstGeom>
          <a:solidFill>
            <a:schemeClr val="accent6">
              <a:lumMod val="40000"/>
              <a:lumOff val="6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DocClimbing">
            <a:extLst>
              <a:ext uri="{FF2B5EF4-FFF2-40B4-BE49-F238E27FC236}">
                <a16:creationId xmlns:a16="http://schemas.microsoft.com/office/drawing/2014/main" id="{3148EC55-52BA-619A-B9EF-6CF9CC8F65FF}"/>
              </a:ext>
            </a:extLst>
          </p:cNvPr>
          <p:cNvSpPr/>
          <p:nvPr/>
        </p:nvSpPr>
        <p:spPr>
          <a:xfrm>
            <a:off x="4711700" y="4318000"/>
            <a:ext cx="266700" cy="266700"/>
          </a:xfrm>
          <a:prstGeom prst="ellipse">
            <a:avLst/>
          </a:prstGeom>
          <a:solidFill>
            <a:schemeClr val="accent6">
              <a:lumMod val="40000"/>
              <a:lumOff val="6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DocRibbons">
            <a:extLst>
              <a:ext uri="{FF2B5EF4-FFF2-40B4-BE49-F238E27FC236}">
                <a16:creationId xmlns:a16="http://schemas.microsoft.com/office/drawing/2014/main" id="{08FFCC3E-5EAB-8581-749A-47FD6A564F15}"/>
              </a:ext>
            </a:extLst>
          </p:cNvPr>
          <p:cNvSpPr/>
          <p:nvPr/>
        </p:nvSpPr>
        <p:spPr>
          <a:xfrm>
            <a:off x="4165600" y="4787900"/>
            <a:ext cx="266700" cy="266700"/>
          </a:xfrm>
          <a:prstGeom prst="ellipse">
            <a:avLst/>
          </a:prstGeom>
          <a:solidFill>
            <a:schemeClr val="accent6">
              <a:lumMod val="40000"/>
              <a:lumOff val="6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DocNeuron">
            <a:extLst>
              <a:ext uri="{FF2B5EF4-FFF2-40B4-BE49-F238E27FC236}">
                <a16:creationId xmlns:a16="http://schemas.microsoft.com/office/drawing/2014/main" id="{658E843B-5CFE-DF49-E748-B4942FC04379}"/>
              </a:ext>
            </a:extLst>
          </p:cNvPr>
          <p:cNvSpPr/>
          <p:nvPr/>
        </p:nvSpPr>
        <p:spPr>
          <a:xfrm>
            <a:off x="7493000" y="2463800"/>
            <a:ext cx="266700" cy="266700"/>
          </a:xfrm>
          <a:prstGeom prst="ellipse">
            <a:avLst/>
          </a:prstGeom>
          <a:solidFill>
            <a:srgbClr val="D10D14">
              <a:alpha val="74902"/>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DocFlask">
            <a:extLst>
              <a:ext uri="{FF2B5EF4-FFF2-40B4-BE49-F238E27FC236}">
                <a16:creationId xmlns:a16="http://schemas.microsoft.com/office/drawing/2014/main" id="{F0E92F24-B618-6371-107C-653FE1056651}"/>
              </a:ext>
            </a:extLst>
          </p:cNvPr>
          <p:cNvSpPr/>
          <p:nvPr/>
        </p:nvSpPr>
        <p:spPr>
          <a:xfrm>
            <a:off x="8039100" y="2844800"/>
            <a:ext cx="266700" cy="266700"/>
          </a:xfrm>
          <a:prstGeom prst="ellipse">
            <a:avLst/>
          </a:prstGeom>
          <a:solidFill>
            <a:srgbClr val="D10D14">
              <a:alpha val="74902"/>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DocCell">
            <a:extLst>
              <a:ext uri="{FF2B5EF4-FFF2-40B4-BE49-F238E27FC236}">
                <a16:creationId xmlns:a16="http://schemas.microsoft.com/office/drawing/2014/main" id="{27393E7C-B045-E150-EB52-5050CC93DA0F}"/>
              </a:ext>
            </a:extLst>
          </p:cNvPr>
          <p:cNvSpPr/>
          <p:nvPr/>
        </p:nvSpPr>
        <p:spPr>
          <a:xfrm>
            <a:off x="7010400" y="3060700"/>
            <a:ext cx="266700" cy="266700"/>
          </a:xfrm>
          <a:prstGeom prst="ellipse">
            <a:avLst/>
          </a:prstGeom>
          <a:solidFill>
            <a:srgbClr val="D10D14">
              <a:alpha val="74902"/>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DocAtom">
            <a:extLst>
              <a:ext uri="{FF2B5EF4-FFF2-40B4-BE49-F238E27FC236}">
                <a16:creationId xmlns:a16="http://schemas.microsoft.com/office/drawing/2014/main" id="{BB79D156-42EA-CDAD-7C13-1ECEE3174914}"/>
              </a:ext>
            </a:extLst>
          </p:cNvPr>
          <p:cNvSpPr/>
          <p:nvPr/>
        </p:nvSpPr>
        <p:spPr>
          <a:xfrm>
            <a:off x="7607300" y="3429000"/>
            <a:ext cx="266700" cy="266700"/>
          </a:xfrm>
          <a:prstGeom prst="ellipse">
            <a:avLst/>
          </a:prstGeom>
          <a:solidFill>
            <a:srgbClr val="D10D14">
              <a:alpha val="74902"/>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DocTheater">
            <a:extLst>
              <a:ext uri="{FF2B5EF4-FFF2-40B4-BE49-F238E27FC236}">
                <a16:creationId xmlns:a16="http://schemas.microsoft.com/office/drawing/2014/main" id="{C0B8984E-5634-5C32-1D7B-82B852602020}"/>
              </a:ext>
            </a:extLst>
          </p:cNvPr>
          <p:cNvSpPr/>
          <p:nvPr/>
        </p:nvSpPr>
        <p:spPr>
          <a:xfrm>
            <a:off x="6324600" y="4559300"/>
            <a:ext cx="266700" cy="266700"/>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DocPuppet">
            <a:extLst>
              <a:ext uri="{FF2B5EF4-FFF2-40B4-BE49-F238E27FC236}">
                <a16:creationId xmlns:a16="http://schemas.microsoft.com/office/drawing/2014/main" id="{EBF59577-0CD2-11F4-6331-CFC14FC372AC}"/>
              </a:ext>
            </a:extLst>
          </p:cNvPr>
          <p:cNvSpPr/>
          <p:nvPr/>
        </p:nvSpPr>
        <p:spPr>
          <a:xfrm>
            <a:off x="6781800" y="5892800"/>
            <a:ext cx="266700" cy="266700"/>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DocMaracas">
            <a:extLst>
              <a:ext uri="{FF2B5EF4-FFF2-40B4-BE49-F238E27FC236}">
                <a16:creationId xmlns:a16="http://schemas.microsoft.com/office/drawing/2014/main" id="{0D46489C-5EA6-3937-0B52-0E6D9EF447CA}"/>
              </a:ext>
            </a:extLst>
          </p:cNvPr>
          <p:cNvSpPr/>
          <p:nvPr/>
        </p:nvSpPr>
        <p:spPr>
          <a:xfrm>
            <a:off x="6845300" y="4635500"/>
            <a:ext cx="266700" cy="266700"/>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DocDjembe">
            <a:extLst>
              <a:ext uri="{FF2B5EF4-FFF2-40B4-BE49-F238E27FC236}">
                <a16:creationId xmlns:a16="http://schemas.microsoft.com/office/drawing/2014/main" id="{4CA1E93E-5EC4-2290-28F2-91B39D323039}"/>
              </a:ext>
            </a:extLst>
          </p:cNvPr>
          <p:cNvSpPr/>
          <p:nvPr/>
        </p:nvSpPr>
        <p:spPr>
          <a:xfrm>
            <a:off x="7239000" y="5232400"/>
            <a:ext cx="266700" cy="266700"/>
          </a:xfrm>
          <a:prstGeom prst="ellipse">
            <a:avLst/>
          </a:prstGeom>
          <a:solidFill>
            <a:schemeClr val="accent5">
              <a:lumMod val="40000"/>
              <a:lumOff val="60000"/>
            </a:schemeClr>
          </a:solidFill>
          <a:ln>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conRunner" descr="Hurdle outline">
            <a:extLst>
              <a:ext uri="{FF2B5EF4-FFF2-40B4-BE49-F238E27FC236}">
                <a16:creationId xmlns:a16="http://schemas.microsoft.com/office/drawing/2014/main" id="{4B4B413A-8AE8-5999-0812-D1298D1CBF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44944" y="3034921"/>
            <a:ext cx="717455" cy="717455"/>
          </a:xfrm>
          <a:prstGeom prst="rect">
            <a:avLst/>
          </a:prstGeom>
        </p:spPr>
      </p:pic>
      <p:pic>
        <p:nvPicPr>
          <p:cNvPr id="12" name="!!IconArt" descr="Palette outline">
            <a:extLst>
              <a:ext uri="{FF2B5EF4-FFF2-40B4-BE49-F238E27FC236}">
                <a16:creationId xmlns:a16="http://schemas.microsoft.com/office/drawing/2014/main" id="{A2D55E2B-4965-A359-AA3B-DB8C9AC3C8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6824" y="5664200"/>
            <a:ext cx="718972" cy="718972"/>
          </a:xfrm>
          <a:prstGeom prst="rect">
            <a:avLst/>
          </a:prstGeom>
        </p:spPr>
      </p:pic>
      <p:pic>
        <p:nvPicPr>
          <p:cNvPr id="13" name="!!IconDNA" descr="DNA outline">
            <a:extLst>
              <a:ext uri="{FF2B5EF4-FFF2-40B4-BE49-F238E27FC236}">
                <a16:creationId xmlns:a16="http://schemas.microsoft.com/office/drawing/2014/main" id="{B612A1D2-4DFF-E20D-4445-11CE4EDC9C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129870">
            <a:off x="8814179" y="2540000"/>
            <a:ext cx="652628" cy="652628"/>
          </a:xfrm>
          <a:prstGeom prst="rect">
            <a:avLst/>
          </a:prstGeom>
        </p:spPr>
      </p:pic>
    </p:spTree>
    <p:extLst>
      <p:ext uri="{BB962C8B-B14F-4D97-AF65-F5344CB8AC3E}">
        <p14:creationId xmlns:p14="http://schemas.microsoft.com/office/powerpoint/2010/main" val="1788642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9811-36FF-435C-7BB4-2C99A0D54BF9}"/>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A737146B-6CED-6191-6133-907EBC12D8B2}"/>
              </a:ext>
            </a:extLst>
          </p:cNvPr>
          <p:cNvSpPr>
            <a:spLocks noGrp="1"/>
          </p:cNvSpPr>
          <p:nvPr>
            <p:ph idx="1"/>
          </p:nvPr>
        </p:nvSpPr>
        <p:spPr/>
        <p:txBody>
          <a:bodyPr/>
          <a:lstStyle/>
          <a:p>
            <a:r>
              <a:rPr lang="en-US" b="1" dirty="0"/>
              <a:t>Ask Questions</a:t>
            </a:r>
            <a:r>
              <a:rPr lang="en-US" dirty="0"/>
              <a:t>.</a:t>
            </a:r>
          </a:p>
          <a:p>
            <a:pPr lvl="1"/>
            <a:r>
              <a:rPr lang="en-US" dirty="0"/>
              <a:t>Use the chat!! And your mic.</a:t>
            </a:r>
          </a:p>
          <a:p>
            <a:pPr lvl="1"/>
            <a:r>
              <a:rPr lang="en-US" dirty="0"/>
              <a:t>If you know the answer, feel free to respond (we may politely clarify).</a:t>
            </a:r>
          </a:p>
          <a:p>
            <a:endParaRPr lang="en-US" dirty="0"/>
          </a:p>
          <a:p>
            <a:r>
              <a:rPr lang="en-US" b="1" dirty="0"/>
              <a:t>If my internet goes out.</a:t>
            </a:r>
          </a:p>
          <a:p>
            <a:pPr lvl="1"/>
            <a:r>
              <a:rPr lang="en-US" dirty="0"/>
              <a:t>Take a 5 minute break, and we will meet back in the same zoom room.</a:t>
            </a:r>
            <a:endParaRPr lang="en-US" b="1" dirty="0"/>
          </a:p>
        </p:txBody>
      </p:sp>
    </p:spTree>
    <p:extLst>
      <p:ext uri="{BB962C8B-B14F-4D97-AF65-F5344CB8AC3E}">
        <p14:creationId xmlns:p14="http://schemas.microsoft.com/office/powerpoint/2010/main" val="31963000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73F93-EEE7-7520-1227-80AE94A49A4E}"/>
              </a:ext>
            </a:extLst>
          </p:cNvPr>
          <p:cNvSpPr>
            <a:spLocks noGrp="1"/>
          </p:cNvSpPr>
          <p:nvPr>
            <p:ph type="title"/>
          </p:nvPr>
        </p:nvSpPr>
        <p:spPr/>
        <p:txBody>
          <a:bodyPr/>
          <a:lstStyle/>
          <a:p>
            <a:r>
              <a:rPr lang="en-US" dirty="0"/>
              <a:t>The Transformer</a:t>
            </a:r>
          </a:p>
        </p:txBody>
      </p:sp>
      <p:sp>
        <p:nvSpPr>
          <p:cNvPr id="3" name="Content Placeholder 2">
            <a:extLst>
              <a:ext uri="{FF2B5EF4-FFF2-40B4-BE49-F238E27FC236}">
                <a16:creationId xmlns:a16="http://schemas.microsoft.com/office/drawing/2014/main" id="{95F15DE0-9DDD-0543-FDB5-BE82B04D4B70}"/>
              </a:ext>
            </a:extLst>
          </p:cNvPr>
          <p:cNvSpPr>
            <a:spLocks noGrp="1"/>
          </p:cNvSpPr>
          <p:nvPr>
            <p:ph idx="1"/>
          </p:nvPr>
        </p:nvSpPr>
        <p:spPr/>
        <p:txBody>
          <a:bodyPr/>
          <a:lstStyle/>
          <a:p>
            <a:pPr marL="0" indent="0">
              <a:buNone/>
            </a:pPr>
            <a:r>
              <a:rPr lang="en-US" dirty="0"/>
              <a:t>The transformer architecture is the </a:t>
            </a:r>
            <a:r>
              <a:rPr lang="en-US" b="1" dirty="0"/>
              <a:t>key element</a:t>
            </a:r>
            <a:r>
              <a:rPr lang="en-US" dirty="0"/>
              <a:t> driving LLMs today.</a:t>
            </a:r>
          </a:p>
          <a:p>
            <a:endParaRPr lang="en-US" dirty="0"/>
          </a:p>
          <a:p>
            <a:r>
              <a:rPr lang="en-US" dirty="0"/>
              <a:t>It is a neural network.</a:t>
            </a:r>
          </a:p>
          <a:p>
            <a:pPr marL="0" indent="0">
              <a:buNone/>
            </a:pPr>
            <a:endParaRPr lang="en-US" dirty="0"/>
          </a:p>
          <a:p>
            <a:r>
              <a:rPr lang="en-US" dirty="0"/>
              <a:t>Its key development is that words “are aware” of their context.</a:t>
            </a:r>
          </a:p>
          <a:p>
            <a:pPr lvl="1"/>
            <a:r>
              <a:rPr lang="en-US" dirty="0"/>
              <a:t>“This virus is pernicious for my health”</a:t>
            </a:r>
          </a:p>
          <a:p>
            <a:pPr lvl="1"/>
            <a:r>
              <a:rPr lang="en-US" dirty="0"/>
              <a:t>“This virus is pernicious for my computer”</a:t>
            </a:r>
          </a:p>
          <a:p>
            <a:pPr marL="457200" lvl="1" indent="0">
              <a:buNone/>
            </a:pPr>
            <a:endParaRPr lang="en-US" dirty="0"/>
          </a:p>
          <a:p>
            <a:r>
              <a:rPr lang="en-US" dirty="0"/>
              <a:t>In this example “virus” would have a different vector representation depending on context.</a:t>
            </a:r>
          </a:p>
        </p:txBody>
      </p:sp>
    </p:spTree>
    <p:extLst>
      <p:ext uri="{BB962C8B-B14F-4D97-AF65-F5344CB8AC3E}">
        <p14:creationId xmlns:p14="http://schemas.microsoft.com/office/powerpoint/2010/main" val="735622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26F51-42AD-60FA-CA9F-5CE3BE92A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643489-0F40-7161-45B0-7866E198EDD7}"/>
              </a:ext>
            </a:extLst>
          </p:cNvPr>
          <p:cNvSpPr>
            <a:spLocks noGrp="1"/>
          </p:cNvSpPr>
          <p:nvPr>
            <p:ph type="title"/>
          </p:nvPr>
        </p:nvSpPr>
        <p:spPr/>
        <p:txBody>
          <a:bodyPr/>
          <a:lstStyle/>
          <a:p>
            <a:r>
              <a:rPr lang="en-US" dirty="0"/>
              <a:t>The Transformer</a:t>
            </a:r>
          </a:p>
        </p:txBody>
      </p:sp>
      <p:sp>
        <p:nvSpPr>
          <p:cNvPr id="3" name="Content Placeholder 2">
            <a:extLst>
              <a:ext uri="{FF2B5EF4-FFF2-40B4-BE49-F238E27FC236}">
                <a16:creationId xmlns:a16="http://schemas.microsoft.com/office/drawing/2014/main" id="{48C7CE73-E635-B624-568B-856E62731FD7}"/>
              </a:ext>
            </a:extLst>
          </p:cNvPr>
          <p:cNvSpPr>
            <a:spLocks noGrp="1"/>
          </p:cNvSpPr>
          <p:nvPr>
            <p:ph idx="1"/>
          </p:nvPr>
        </p:nvSpPr>
        <p:spPr/>
        <p:txBody>
          <a:bodyPr/>
          <a:lstStyle/>
          <a:p>
            <a:r>
              <a:rPr lang="en-US" dirty="0"/>
              <a:t>It’s divided in two parts:</a:t>
            </a:r>
          </a:p>
          <a:p>
            <a:pPr lvl="1"/>
            <a:r>
              <a:rPr lang="en-US" dirty="0"/>
              <a:t>Encoder</a:t>
            </a:r>
          </a:p>
          <a:p>
            <a:pPr lvl="1"/>
            <a:r>
              <a:rPr lang="en-US" dirty="0"/>
              <a:t>Decoder</a:t>
            </a:r>
          </a:p>
          <a:p>
            <a:pPr marL="457200" lvl="1" indent="0">
              <a:buNone/>
            </a:pPr>
            <a:endParaRPr lang="en-US" dirty="0"/>
          </a:p>
          <a:p>
            <a:r>
              <a:rPr lang="en-US" dirty="0"/>
              <a:t>Both encoder and decoder have an </a:t>
            </a:r>
            <a:r>
              <a:rPr lang="en-US" b="1" dirty="0"/>
              <a:t>embedding</a:t>
            </a:r>
            <a:r>
              <a:rPr lang="en-US" dirty="0"/>
              <a:t> step. But that’s just the beginning of many more steps.</a:t>
            </a:r>
          </a:p>
          <a:p>
            <a:pPr marL="0" indent="0">
              <a:buNone/>
            </a:pPr>
            <a:endParaRPr lang="en-US" dirty="0"/>
          </a:p>
          <a:p>
            <a:r>
              <a:rPr lang="en-US" dirty="0"/>
              <a:t>Encoder </a:t>
            </a:r>
            <a:r>
              <a:rPr lang="en-US" dirty="0">
                <a:sym typeface="Wingdings" pitchFamily="2" charset="2"/>
              </a:rPr>
              <a:t> From text to vector representations.</a:t>
            </a:r>
          </a:p>
          <a:p>
            <a:r>
              <a:rPr lang="en-US" dirty="0">
                <a:sym typeface="Wingdings" pitchFamily="2" charset="2"/>
              </a:rPr>
              <a:t>Decoder  From text to text.</a:t>
            </a:r>
            <a:endParaRPr lang="en-US" dirty="0"/>
          </a:p>
        </p:txBody>
      </p:sp>
    </p:spTree>
    <p:extLst>
      <p:ext uri="{BB962C8B-B14F-4D97-AF65-F5344CB8AC3E}">
        <p14:creationId xmlns:p14="http://schemas.microsoft.com/office/powerpoint/2010/main" val="1591877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6665D-A813-2624-47FA-05D4A9398B4F}"/>
              </a:ext>
            </a:extLst>
          </p:cNvPr>
          <p:cNvSpPr>
            <a:spLocks noGrp="1"/>
          </p:cNvSpPr>
          <p:nvPr>
            <p:ph type="title"/>
          </p:nvPr>
        </p:nvSpPr>
        <p:spPr/>
        <p:txBody>
          <a:bodyPr/>
          <a:lstStyle/>
          <a:p>
            <a:r>
              <a:rPr lang="en-US" dirty="0"/>
              <a:t>The Transformer</a:t>
            </a:r>
          </a:p>
        </p:txBody>
      </p:sp>
      <p:sp>
        <p:nvSpPr>
          <p:cNvPr id="3" name="Content Placeholder 2">
            <a:extLst>
              <a:ext uri="{FF2B5EF4-FFF2-40B4-BE49-F238E27FC236}">
                <a16:creationId xmlns:a16="http://schemas.microsoft.com/office/drawing/2014/main" id="{080031A7-8D6F-820B-2683-6326ABB2C2D1}"/>
              </a:ext>
            </a:extLst>
          </p:cNvPr>
          <p:cNvSpPr>
            <a:spLocks noGrp="1"/>
          </p:cNvSpPr>
          <p:nvPr>
            <p:ph idx="1"/>
          </p:nvPr>
        </p:nvSpPr>
        <p:spPr>
          <a:xfrm>
            <a:off x="838200" y="1473201"/>
            <a:ext cx="10515600" cy="3987800"/>
          </a:xfrm>
        </p:spPr>
        <p:txBody>
          <a:bodyPr/>
          <a:lstStyle/>
          <a:p>
            <a:r>
              <a:rPr lang="en-US" dirty="0"/>
              <a:t>Encoder-only models:</a:t>
            </a:r>
          </a:p>
          <a:p>
            <a:pPr lvl="1"/>
            <a:r>
              <a:rPr lang="en-US" dirty="0"/>
              <a:t>Will help you with the first category of tasks, analyzing text </a:t>
            </a:r>
            <a:r>
              <a:rPr lang="en-US" i="1" dirty="0"/>
              <a:t>as is</a:t>
            </a:r>
            <a:r>
              <a:rPr lang="en-US" dirty="0"/>
              <a:t>.</a:t>
            </a:r>
          </a:p>
          <a:p>
            <a:r>
              <a:rPr lang="en-US" dirty="0"/>
              <a:t>Decoder-only models:</a:t>
            </a:r>
          </a:p>
          <a:p>
            <a:pPr lvl="1"/>
            <a:r>
              <a:rPr lang="en-US" dirty="0"/>
              <a:t>Will help you with the second category of tasks, </a:t>
            </a:r>
            <a:r>
              <a:rPr lang="en-US" i="1" dirty="0"/>
              <a:t>generating</a:t>
            </a:r>
            <a:r>
              <a:rPr lang="en-US" dirty="0"/>
              <a:t> text.</a:t>
            </a:r>
          </a:p>
          <a:p>
            <a:endParaRPr lang="en-US" dirty="0"/>
          </a:p>
          <a:p>
            <a:endParaRPr lang="en-US" dirty="0"/>
          </a:p>
          <a:p>
            <a:pPr marL="0" indent="0">
              <a:buNone/>
            </a:pPr>
            <a:r>
              <a:rPr lang="en-US" sz="2400" dirty="0"/>
              <a:t>(There are also models using the full transformer with both encoder and decoder, but by far most models specialize in one task.)</a:t>
            </a:r>
          </a:p>
        </p:txBody>
      </p:sp>
    </p:spTree>
    <p:extLst>
      <p:ext uri="{BB962C8B-B14F-4D97-AF65-F5344CB8AC3E}">
        <p14:creationId xmlns:p14="http://schemas.microsoft.com/office/powerpoint/2010/main" val="2208762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7ED4-C90B-78CC-9DBB-8A023B4FD72E}"/>
              </a:ext>
            </a:extLst>
          </p:cNvPr>
          <p:cNvSpPr>
            <a:spLocks noGrp="1"/>
          </p:cNvSpPr>
          <p:nvPr>
            <p:ph type="title"/>
          </p:nvPr>
        </p:nvSpPr>
        <p:spPr>
          <a:xfrm>
            <a:off x="838200" y="243205"/>
            <a:ext cx="5248701" cy="899795"/>
          </a:xfrm>
        </p:spPr>
        <p:txBody>
          <a:bodyPr/>
          <a:lstStyle/>
          <a:p>
            <a:r>
              <a:rPr lang="en-US" dirty="0"/>
              <a:t>The Transformer</a:t>
            </a:r>
          </a:p>
        </p:txBody>
      </p:sp>
      <p:grpSp>
        <p:nvGrpSpPr>
          <p:cNvPr id="5" name="Group 4">
            <a:extLst>
              <a:ext uri="{FF2B5EF4-FFF2-40B4-BE49-F238E27FC236}">
                <a16:creationId xmlns:a16="http://schemas.microsoft.com/office/drawing/2014/main" id="{95B39149-BDD5-20E8-FD6F-715E0BEE9621}"/>
              </a:ext>
            </a:extLst>
          </p:cNvPr>
          <p:cNvGrpSpPr/>
          <p:nvPr/>
        </p:nvGrpSpPr>
        <p:grpSpPr>
          <a:xfrm>
            <a:off x="3086382" y="1841050"/>
            <a:ext cx="930134" cy="1244128"/>
            <a:chOff x="313898" y="2142700"/>
            <a:chExt cx="2142699" cy="2866030"/>
          </a:xfrm>
        </p:grpSpPr>
        <p:sp>
          <p:nvSpPr>
            <p:cNvPr id="7" name="Rectangle 6">
              <a:extLst>
                <a:ext uri="{FF2B5EF4-FFF2-40B4-BE49-F238E27FC236}">
                  <a16:creationId xmlns:a16="http://schemas.microsoft.com/office/drawing/2014/main" id="{9166FAE2-8040-B8C3-F7AD-E1841C2E1200}"/>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A3F5365-94A5-5B3C-62EA-3CD3193ED540}"/>
                </a:ext>
              </a:extLst>
            </p:cNvPr>
            <p:cNvGrpSpPr/>
            <p:nvPr/>
          </p:nvGrpSpPr>
          <p:grpSpPr>
            <a:xfrm>
              <a:off x="589128" y="2934274"/>
              <a:ext cx="1592238" cy="1608162"/>
              <a:chOff x="5766178" y="3084394"/>
              <a:chExt cx="1592238" cy="1608162"/>
            </a:xfrm>
          </p:grpSpPr>
          <p:cxnSp>
            <p:nvCxnSpPr>
              <p:cNvPr id="9" name="Straight Connector 8">
                <a:extLst>
                  <a:ext uri="{FF2B5EF4-FFF2-40B4-BE49-F238E27FC236}">
                    <a16:creationId xmlns:a16="http://schemas.microsoft.com/office/drawing/2014/main" id="{ECC49378-DB1C-C56D-7EFF-A5216EE6EC3B}"/>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B88AA87-C438-6E97-D52D-B25EAD419C37}"/>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28023A9-20DE-7379-9A8E-0B5C552E75A6}"/>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0D6BDFD-742A-9201-F020-CE8AEE2C5333}"/>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8DE3F34-EB52-E534-DBEB-80F2DF704603}"/>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EFACDA3-6F31-AF30-3C9A-9A54B6ECEC7D}"/>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15" name="Round Same Side Corner Rectangle 14">
            <a:extLst>
              <a:ext uri="{FF2B5EF4-FFF2-40B4-BE49-F238E27FC236}">
                <a16:creationId xmlns:a16="http://schemas.microsoft.com/office/drawing/2014/main" id="{04238F35-21FB-4A2F-4A19-773657F9F2D8}"/>
              </a:ext>
            </a:extLst>
          </p:cNvPr>
          <p:cNvSpPr/>
          <p:nvPr/>
        </p:nvSpPr>
        <p:spPr>
          <a:xfrm rot="5400000">
            <a:off x="5997912" y="1575730"/>
            <a:ext cx="1705970" cy="1774767"/>
          </a:xfrm>
          <a:prstGeom prst="round2SameRect">
            <a:avLst>
              <a:gd name="adj1" fmla="val 50000"/>
              <a:gd name="adj2" fmla="val 11200"/>
            </a:avLst>
          </a:prstGeom>
          <a:solidFill>
            <a:schemeClr val="accent2">
              <a:lumMod val="20000"/>
              <a:lumOff val="80000"/>
            </a:schemeClr>
          </a:solidFill>
          <a:ln w="508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r"/>
            <a:r>
              <a:rPr lang="en-US" sz="2800" b="1" dirty="0">
                <a:solidFill>
                  <a:schemeClr val="tx1">
                    <a:lumMod val="65000"/>
                    <a:lumOff val="35000"/>
                  </a:schemeClr>
                </a:solidFill>
              </a:rPr>
              <a:t>Encoder</a:t>
            </a:r>
            <a:endParaRPr lang="en-US" b="1" dirty="0">
              <a:solidFill>
                <a:schemeClr val="tx1">
                  <a:lumMod val="65000"/>
                  <a:lumOff val="35000"/>
                </a:schemeClr>
              </a:solidFill>
            </a:endParaRPr>
          </a:p>
        </p:txBody>
      </p:sp>
      <p:grpSp>
        <p:nvGrpSpPr>
          <p:cNvPr id="36" name="Group 35">
            <a:extLst>
              <a:ext uri="{FF2B5EF4-FFF2-40B4-BE49-F238E27FC236}">
                <a16:creationId xmlns:a16="http://schemas.microsoft.com/office/drawing/2014/main" id="{72D18E93-A6A2-EEE4-1629-73974248A45E}"/>
              </a:ext>
            </a:extLst>
          </p:cNvPr>
          <p:cNvGrpSpPr/>
          <p:nvPr/>
        </p:nvGrpSpPr>
        <p:grpSpPr>
          <a:xfrm>
            <a:off x="9616483" y="1497229"/>
            <a:ext cx="2300081" cy="1931771"/>
            <a:chOff x="7759993" y="2184470"/>
            <a:chExt cx="2819089" cy="2367671"/>
          </a:xfrm>
        </p:grpSpPr>
        <p:grpSp>
          <p:nvGrpSpPr>
            <p:cNvPr id="16" name="Group 15">
              <a:extLst>
                <a:ext uri="{FF2B5EF4-FFF2-40B4-BE49-F238E27FC236}">
                  <a16:creationId xmlns:a16="http://schemas.microsoft.com/office/drawing/2014/main" id="{8E0B14B0-359B-6DEF-3B04-CE6BCE93F4AF}"/>
                </a:ext>
              </a:extLst>
            </p:cNvPr>
            <p:cNvGrpSpPr/>
            <p:nvPr/>
          </p:nvGrpSpPr>
          <p:grpSpPr>
            <a:xfrm>
              <a:off x="7792871" y="2742830"/>
              <a:ext cx="1351471" cy="1809311"/>
              <a:chOff x="8218187" y="1309816"/>
              <a:chExt cx="2836842" cy="3797883"/>
            </a:xfrm>
          </p:grpSpPr>
          <p:cxnSp>
            <p:nvCxnSpPr>
              <p:cNvPr id="17" name="Straight Connector 16">
                <a:extLst>
                  <a:ext uri="{FF2B5EF4-FFF2-40B4-BE49-F238E27FC236}">
                    <a16:creationId xmlns:a16="http://schemas.microsoft.com/office/drawing/2014/main" id="{1B1BA677-4CFE-92CF-3CA0-9091D8F95026}"/>
                  </a:ext>
                </a:extLst>
              </p:cNvPr>
              <p:cNvCxnSpPr/>
              <p:nvPr/>
            </p:nvCxnSpPr>
            <p:spPr>
              <a:xfrm>
                <a:off x="9205784" y="1309816"/>
                <a:ext cx="0" cy="2174789"/>
              </a:xfrm>
              <a:prstGeom prst="line">
                <a:avLst/>
              </a:prstGeom>
              <a:ln w="19050">
                <a:prstDash val="sysDot"/>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BD33A990-13BD-8FEC-5B56-E72290F28B8C}"/>
                  </a:ext>
                </a:extLst>
              </p:cNvPr>
              <p:cNvCxnSpPr>
                <a:cxnSpLocks/>
              </p:cNvCxnSpPr>
              <p:nvPr/>
            </p:nvCxnSpPr>
            <p:spPr>
              <a:xfrm flipH="1">
                <a:off x="8218187" y="3476607"/>
                <a:ext cx="992660" cy="1631092"/>
              </a:xfrm>
              <a:prstGeom prst="line">
                <a:avLst/>
              </a:prstGeom>
              <a:ln w="19050">
                <a:prstDash val="sysDot"/>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5D2F656-1BA3-0EC2-3908-60D006120CE8}"/>
                  </a:ext>
                </a:extLst>
              </p:cNvPr>
              <p:cNvCxnSpPr/>
              <p:nvPr/>
            </p:nvCxnSpPr>
            <p:spPr>
              <a:xfrm>
                <a:off x="9201516" y="3488649"/>
                <a:ext cx="1853513" cy="0"/>
              </a:xfrm>
              <a:prstGeom prst="line">
                <a:avLst/>
              </a:prstGeom>
              <a:ln w="19050">
                <a:prstDash val="sysDot"/>
              </a:ln>
            </p:spPr>
            <p:style>
              <a:lnRef idx="2">
                <a:schemeClr val="accent1"/>
              </a:lnRef>
              <a:fillRef idx="0">
                <a:schemeClr val="accent1"/>
              </a:fillRef>
              <a:effectRef idx="1">
                <a:schemeClr val="accent1"/>
              </a:effectRef>
              <a:fontRef idx="minor">
                <a:schemeClr val="tx1"/>
              </a:fontRef>
            </p:style>
          </p:cxnSp>
        </p:grpSp>
        <p:sp>
          <p:nvSpPr>
            <p:cNvPr id="20" name="Oval 19">
              <a:extLst>
                <a:ext uri="{FF2B5EF4-FFF2-40B4-BE49-F238E27FC236}">
                  <a16:creationId xmlns:a16="http://schemas.microsoft.com/office/drawing/2014/main" id="{3F2CE110-2198-8ECE-52C5-899618D69EA9}"/>
                </a:ext>
              </a:extLst>
            </p:cNvPr>
            <p:cNvSpPr/>
            <p:nvPr/>
          </p:nvSpPr>
          <p:spPr>
            <a:xfrm>
              <a:off x="8589404" y="2184470"/>
              <a:ext cx="304799" cy="304799"/>
            </a:xfrm>
            <a:prstGeom prst="ellipse">
              <a:avLst/>
            </a:prstGeom>
            <a:solidFill>
              <a:schemeClr val="accent4">
                <a:lumMod val="20000"/>
                <a:lumOff val="80000"/>
              </a:schemeClr>
            </a:solidFill>
            <a:ln w="25400">
              <a:solidFill>
                <a:schemeClr val="accent4">
                  <a:lumMod val="50000"/>
                </a:schemeClr>
              </a:solidFill>
              <a:extLst>
                <a:ext uri="{C807C97D-BFC1-408E-A445-0C87EB9F89A2}">
                  <ask:lineSketchStyleProps xmlns:ask="http://schemas.microsoft.com/office/drawing/2018/sketchyshapes" sd="1219033472">
                    <a:custGeom>
                      <a:avLst/>
                      <a:gdLst>
                        <a:gd name="connsiteX0" fmla="*/ 0 w 2978727"/>
                        <a:gd name="connsiteY0" fmla="*/ 1489364 h 2978727"/>
                        <a:gd name="connsiteX1" fmla="*/ 1489364 w 2978727"/>
                        <a:gd name="connsiteY1" fmla="*/ 0 h 2978727"/>
                        <a:gd name="connsiteX2" fmla="*/ 2978728 w 2978727"/>
                        <a:gd name="connsiteY2" fmla="*/ 1489364 h 2978727"/>
                        <a:gd name="connsiteX3" fmla="*/ 1489364 w 2978727"/>
                        <a:gd name="connsiteY3" fmla="*/ 2978728 h 2978727"/>
                        <a:gd name="connsiteX4" fmla="*/ 0 w 2978727"/>
                        <a:gd name="connsiteY4" fmla="*/ 1489364 h 297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727" h="2978727" fill="none" extrusionOk="0">
                          <a:moveTo>
                            <a:pt x="0" y="1489364"/>
                          </a:moveTo>
                          <a:cubicBezTo>
                            <a:pt x="144677" y="683974"/>
                            <a:pt x="729241" y="-128480"/>
                            <a:pt x="1489364" y="0"/>
                          </a:cubicBezTo>
                          <a:cubicBezTo>
                            <a:pt x="2246273" y="-10052"/>
                            <a:pt x="2953344" y="690710"/>
                            <a:pt x="2978728" y="1489364"/>
                          </a:cubicBezTo>
                          <a:cubicBezTo>
                            <a:pt x="2965488" y="2185658"/>
                            <a:pt x="2259436" y="3051662"/>
                            <a:pt x="1489364" y="2978728"/>
                          </a:cubicBezTo>
                          <a:cubicBezTo>
                            <a:pt x="684184" y="2988454"/>
                            <a:pt x="100883" y="2336173"/>
                            <a:pt x="0" y="1489364"/>
                          </a:cubicBezTo>
                          <a:close/>
                        </a:path>
                        <a:path w="2978727" h="2978727" stroke="0" extrusionOk="0">
                          <a:moveTo>
                            <a:pt x="0" y="1489364"/>
                          </a:moveTo>
                          <a:cubicBezTo>
                            <a:pt x="-64930" y="626761"/>
                            <a:pt x="621785" y="16899"/>
                            <a:pt x="1489364" y="0"/>
                          </a:cubicBezTo>
                          <a:cubicBezTo>
                            <a:pt x="2410739" y="20804"/>
                            <a:pt x="2862804" y="670497"/>
                            <a:pt x="2978728" y="1489364"/>
                          </a:cubicBezTo>
                          <a:cubicBezTo>
                            <a:pt x="2926811" y="2362617"/>
                            <a:pt x="2287255" y="3115041"/>
                            <a:pt x="1489364" y="2978728"/>
                          </a:cubicBezTo>
                          <a:cubicBezTo>
                            <a:pt x="525253" y="2901279"/>
                            <a:pt x="16100" y="2319610"/>
                            <a:pt x="0" y="14893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975F635-1678-4AB5-8ECE-EFEC1FDEB794}"/>
                </a:ext>
              </a:extLst>
            </p:cNvPr>
            <p:cNvSpPr/>
            <p:nvPr/>
          </p:nvSpPr>
          <p:spPr>
            <a:xfrm>
              <a:off x="10274283" y="2997959"/>
              <a:ext cx="304799" cy="304799"/>
            </a:xfrm>
            <a:prstGeom prst="ellipse">
              <a:avLst/>
            </a:prstGeom>
            <a:solidFill>
              <a:schemeClr val="accent4">
                <a:lumMod val="20000"/>
                <a:lumOff val="80000"/>
              </a:schemeClr>
            </a:solidFill>
            <a:ln w="25400">
              <a:solidFill>
                <a:schemeClr val="accent4">
                  <a:lumMod val="50000"/>
                </a:schemeClr>
              </a:solidFill>
              <a:extLst>
                <a:ext uri="{C807C97D-BFC1-408E-A445-0C87EB9F89A2}">
                  <ask:lineSketchStyleProps xmlns:ask="http://schemas.microsoft.com/office/drawing/2018/sketchyshapes" sd="1219033472">
                    <a:custGeom>
                      <a:avLst/>
                      <a:gdLst>
                        <a:gd name="connsiteX0" fmla="*/ 0 w 2978727"/>
                        <a:gd name="connsiteY0" fmla="*/ 1489364 h 2978727"/>
                        <a:gd name="connsiteX1" fmla="*/ 1489364 w 2978727"/>
                        <a:gd name="connsiteY1" fmla="*/ 0 h 2978727"/>
                        <a:gd name="connsiteX2" fmla="*/ 2978728 w 2978727"/>
                        <a:gd name="connsiteY2" fmla="*/ 1489364 h 2978727"/>
                        <a:gd name="connsiteX3" fmla="*/ 1489364 w 2978727"/>
                        <a:gd name="connsiteY3" fmla="*/ 2978728 h 2978727"/>
                        <a:gd name="connsiteX4" fmla="*/ 0 w 2978727"/>
                        <a:gd name="connsiteY4" fmla="*/ 1489364 h 297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727" h="2978727" fill="none" extrusionOk="0">
                          <a:moveTo>
                            <a:pt x="0" y="1489364"/>
                          </a:moveTo>
                          <a:cubicBezTo>
                            <a:pt x="144677" y="683974"/>
                            <a:pt x="729241" y="-128480"/>
                            <a:pt x="1489364" y="0"/>
                          </a:cubicBezTo>
                          <a:cubicBezTo>
                            <a:pt x="2246273" y="-10052"/>
                            <a:pt x="2953344" y="690710"/>
                            <a:pt x="2978728" y="1489364"/>
                          </a:cubicBezTo>
                          <a:cubicBezTo>
                            <a:pt x="2965488" y="2185658"/>
                            <a:pt x="2259436" y="3051662"/>
                            <a:pt x="1489364" y="2978728"/>
                          </a:cubicBezTo>
                          <a:cubicBezTo>
                            <a:pt x="684184" y="2988454"/>
                            <a:pt x="100883" y="2336173"/>
                            <a:pt x="0" y="1489364"/>
                          </a:cubicBezTo>
                          <a:close/>
                        </a:path>
                        <a:path w="2978727" h="2978727" stroke="0" extrusionOk="0">
                          <a:moveTo>
                            <a:pt x="0" y="1489364"/>
                          </a:moveTo>
                          <a:cubicBezTo>
                            <a:pt x="-64930" y="626761"/>
                            <a:pt x="621785" y="16899"/>
                            <a:pt x="1489364" y="0"/>
                          </a:cubicBezTo>
                          <a:cubicBezTo>
                            <a:pt x="2410739" y="20804"/>
                            <a:pt x="2862804" y="670497"/>
                            <a:pt x="2978728" y="1489364"/>
                          </a:cubicBezTo>
                          <a:cubicBezTo>
                            <a:pt x="2926811" y="2362617"/>
                            <a:pt x="2287255" y="3115041"/>
                            <a:pt x="1489364" y="2978728"/>
                          </a:cubicBezTo>
                          <a:cubicBezTo>
                            <a:pt x="525253" y="2901279"/>
                            <a:pt x="16100" y="2319610"/>
                            <a:pt x="0" y="14893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9032688F-6A99-8B2B-BBA1-A7F3D9A8436B}"/>
                </a:ext>
              </a:extLst>
            </p:cNvPr>
            <p:cNvCxnSpPr>
              <a:cxnSpLocks/>
            </p:cNvCxnSpPr>
            <p:nvPr/>
          </p:nvCxnSpPr>
          <p:spPr>
            <a:xfrm flipH="1" flipV="1">
              <a:off x="7966984" y="2849487"/>
              <a:ext cx="290946" cy="928255"/>
            </a:xfrm>
            <a:prstGeom prst="straightConnector1">
              <a:avLst/>
            </a:prstGeom>
            <a:ln w="38100">
              <a:solidFill>
                <a:schemeClr val="tx2">
                  <a:lumMod val="90000"/>
                  <a:lumOff val="10000"/>
                </a:schemeClr>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CF003D39-86A8-3BA9-BFAE-5695F3571880}"/>
                </a:ext>
              </a:extLst>
            </p:cNvPr>
            <p:cNvCxnSpPr>
              <a:cxnSpLocks/>
            </p:cNvCxnSpPr>
            <p:nvPr/>
          </p:nvCxnSpPr>
          <p:spPr>
            <a:xfrm flipV="1">
              <a:off x="8271577" y="2502916"/>
              <a:ext cx="415636" cy="1274618"/>
            </a:xfrm>
            <a:prstGeom prst="straightConnector1">
              <a:avLst/>
            </a:prstGeom>
            <a:ln w="38100" cap="flat">
              <a:solidFill>
                <a:schemeClr val="tx2">
                  <a:lumMod val="90000"/>
                  <a:lumOff val="10000"/>
                </a:schemeClr>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4BC629B-5BA4-F6B7-DE89-EAADD3E897C1}"/>
                </a:ext>
              </a:extLst>
            </p:cNvPr>
            <p:cNvCxnSpPr>
              <a:cxnSpLocks/>
            </p:cNvCxnSpPr>
            <p:nvPr/>
          </p:nvCxnSpPr>
          <p:spPr>
            <a:xfrm flipV="1">
              <a:off x="8285226" y="3193576"/>
              <a:ext cx="1977890" cy="584165"/>
            </a:xfrm>
            <a:prstGeom prst="straightConnector1">
              <a:avLst/>
            </a:prstGeom>
            <a:ln w="38100">
              <a:solidFill>
                <a:schemeClr val="tx2">
                  <a:lumMod val="90000"/>
                  <a:lumOff val="10000"/>
                </a:schemeClr>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22" name="Oval 21">
              <a:extLst>
                <a:ext uri="{FF2B5EF4-FFF2-40B4-BE49-F238E27FC236}">
                  <a16:creationId xmlns:a16="http://schemas.microsoft.com/office/drawing/2014/main" id="{A56CE7C6-93D6-EECE-205E-E77C342C506C}"/>
                </a:ext>
              </a:extLst>
            </p:cNvPr>
            <p:cNvSpPr/>
            <p:nvPr/>
          </p:nvSpPr>
          <p:spPr>
            <a:xfrm>
              <a:off x="7759993" y="2544688"/>
              <a:ext cx="304799" cy="304799"/>
            </a:xfrm>
            <a:prstGeom prst="ellipse">
              <a:avLst/>
            </a:prstGeom>
            <a:solidFill>
              <a:schemeClr val="accent4">
                <a:lumMod val="20000"/>
                <a:lumOff val="80000"/>
              </a:schemeClr>
            </a:solidFill>
            <a:ln w="25400">
              <a:solidFill>
                <a:schemeClr val="accent4">
                  <a:lumMod val="50000"/>
                </a:schemeClr>
              </a:solidFill>
              <a:extLst>
                <a:ext uri="{C807C97D-BFC1-408E-A445-0C87EB9F89A2}">
                  <ask:lineSketchStyleProps xmlns:ask="http://schemas.microsoft.com/office/drawing/2018/sketchyshapes" sd="1219033472">
                    <a:custGeom>
                      <a:avLst/>
                      <a:gdLst>
                        <a:gd name="connsiteX0" fmla="*/ 0 w 2978727"/>
                        <a:gd name="connsiteY0" fmla="*/ 1489364 h 2978727"/>
                        <a:gd name="connsiteX1" fmla="*/ 1489364 w 2978727"/>
                        <a:gd name="connsiteY1" fmla="*/ 0 h 2978727"/>
                        <a:gd name="connsiteX2" fmla="*/ 2978728 w 2978727"/>
                        <a:gd name="connsiteY2" fmla="*/ 1489364 h 2978727"/>
                        <a:gd name="connsiteX3" fmla="*/ 1489364 w 2978727"/>
                        <a:gd name="connsiteY3" fmla="*/ 2978728 h 2978727"/>
                        <a:gd name="connsiteX4" fmla="*/ 0 w 2978727"/>
                        <a:gd name="connsiteY4" fmla="*/ 1489364 h 2978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8727" h="2978727" fill="none" extrusionOk="0">
                          <a:moveTo>
                            <a:pt x="0" y="1489364"/>
                          </a:moveTo>
                          <a:cubicBezTo>
                            <a:pt x="144677" y="683974"/>
                            <a:pt x="729241" y="-128480"/>
                            <a:pt x="1489364" y="0"/>
                          </a:cubicBezTo>
                          <a:cubicBezTo>
                            <a:pt x="2246273" y="-10052"/>
                            <a:pt x="2953344" y="690710"/>
                            <a:pt x="2978728" y="1489364"/>
                          </a:cubicBezTo>
                          <a:cubicBezTo>
                            <a:pt x="2965488" y="2185658"/>
                            <a:pt x="2259436" y="3051662"/>
                            <a:pt x="1489364" y="2978728"/>
                          </a:cubicBezTo>
                          <a:cubicBezTo>
                            <a:pt x="684184" y="2988454"/>
                            <a:pt x="100883" y="2336173"/>
                            <a:pt x="0" y="1489364"/>
                          </a:cubicBezTo>
                          <a:close/>
                        </a:path>
                        <a:path w="2978727" h="2978727" stroke="0" extrusionOk="0">
                          <a:moveTo>
                            <a:pt x="0" y="1489364"/>
                          </a:moveTo>
                          <a:cubicBezTo>
                            <a:pt x="-64930" y="626761"/>
                            <a:pt x="621785" y="16899"/>
                            <a:pt x="1489364" y="0"/>
                          </a:cubicBezTo>
                          <a:cubicBezTo>
                            <a:pt x="2410739" y="20804"/>
                            <a:pt x="2862804" y="670497"/>
                            <a:pt x="2978728" y="1489364"/>
                          </a:cubicBezTo>
                          <a:cubicBezTo>
                            <a:pt x="2926811" y="2362617"/>
                            <a:pt x="2287255" y="3115041"/>
                            <a:pt x="1489364" y="2978728"/>
                          </a:cubicBezTo>
                          <a:cubicBezTo>
                            <a:pt x="525253" y="2901279"/>
                            <a:pt x="16100" y="2319610"/>
                            <a:pt x="0" y="148936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449A64B3-8CC9-993F-9938-CDBB7BDBA631}"/>
              </a:ext>
            </a:extLst>
          </p:cNvPr>
          <p:cNvSpPr txBox="1"/>
          <p:nvPr/>
        </p:nvSpPr>
        <p:spPr>
          <a:xfrm>
            <a:off x="40941" y="2232281"/>
            <a:ext cx="2565781" cy="461665"/>
          </a:xfrm>
          <a:prstGeom prst="rect">
            <a:avLst/>
          </a:prstGeom>
          <a:noFill/>
        </p:spPr>
        <p:txBody>
          <a:bodyPr wrap="square" rtlCol="0" anchor="ctr">
            <a:spAutoFit/>
          </a:bodyPr>
          <a:lstStyle/>
          <a:p>
            <a:pPr algn="ctr"/>
            <a:r>
              <a:rPr lang="en-US" sz="2400" dirty="0"/>
              <a:t>Encoder Only</a:t>
            </a:r>
          </a:p>
        </p:txBody>
      </p:sp>
      <p:cxnSp>
        <p:nvCxnSpPr>
          <p:cNvPr id="42" name="Straight Arrow Connector 41">
            <a:extLst>
              <a:ext uri="{FF2B5EF4-FFF2-40B4-BE49-F238E27FC236}">
                <a16:creationId xmlns:a16="http://schemas.microsoft.com/office/drawing/2014/main" id="{57AA7B8D-47EE-3EC8-C429-4643014640EE}"/>
              </a:ext>
            </a:extLst>
          </p:cNvPr>
          <p:cNvCxnSpPr>
            <a:cxnSpLocks/>
          </p:cNvCxnSpPr>
          <p:nvPr/>
        </p:nvCxnSpPr>
        <p:spPr>
          <a:xfrm>
            <a:off x="8184787" y="2463114"/>
            <a:ext cx="916392" cy="0"/>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62047EA3-0A10-CFCC-B067-E462BC8D6277}"/>
              </a:ext>
            </a:extLst>
          </p:cNvPr>
          <p:cNvCxnSpPr>
            <a:cxnSpLocks/>
          </p:cNvCxnSpPr>
          <p:nvPr/>
        </p:nvCxnSpPr>
        <p:spPr>
          <a:xfrm>
            <a:off x="4531819" y="2463114"/>
            <a:ext cx="916392" cy="0"/>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458B6580-D755-FF4B-9172-FE18FD5505A4}"/>
              </a:ext>
            </a:extLst>
          </p:cNvPr>
          <p:cNvGrpSpPr/>
          <p:nvPr/>
        </p:nvGrpSpPr>
        <p:grpSpPr>
          <a:xfrm>
            <a:off x="3088654" y="4409112"/>
            <a:ext cx="930134" cy="1244128"/>
            <a:chOff x="313898" y="2142700"/>
            <a:chExt cx="2142699" cy="2866030"/>
          </a:xfrm>
        </p:grpSpPr>
        <p:sp>
          <p:nvSpPr>
            <p:cNvPr id="48" name="Rectangle 47">
              <a:extLst>
                <a:ext uri="{FF2B5EF4-FFF2-40B4-BE49-F238E27FC236}">
                  <a16:creationId xmlns:a16="http://schemas.microsoft.com/office/drawing/2014/main" id="{F36DA2AF-9285-1A6E-3042-AC669FB1B06C}"/>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F07B192D-B320-DD98-F9A0-06CA39F02846}"/>
                </a:ext>
              </a:extLst>
            </p:cNvPr>
            <p:cNvGrpSpPr/>
            <p:nvPr/>
          </p:nvGrpSpPr>
          <p:grpSpPr>
            <a:xfrm>
              <a:off x="589128" y="2934274"/>
              <a:ext cx="1592238" cy="1608162"/>
              <a:chOff x="5766178" y="3084394"/>
              <a:chExt cx="1592238" cy="1608162"/>
            </a:xfrm>
          </p:grpSpPr>
          <p:cxnSp>
            <p:nvCxnSpPr>
              <p:cNvPr id="50" name="Straight Connector 49">
                <a:extLst>
                  <a:ext uri="{FF2B5EF4-FFF2-40B4-BE49-F238E27FC236}">
                    <a16:creationId xmlns:a16="http://schemas.microsoft.com/office/drawing/2014/main" id="{B5BE3F61-08B8-BBA8-4D05-CFA46AFA6572}"/>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E609B51-8545-71DC-CBF5-73EA07DF33BF}"/>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4FE4EED8-C510-5435-B3A1-A1753F57031D}"/>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1F5F7C6B-641F-513F-006C-2CCDB846F3CA}"/>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E506F639-7F69-CF75-E379-C1AFB17B9DB6}"/>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E2236807-91E2-9AF5-C946-15AF175BCE10}"/>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
        <p:nvSpPr>
          <p:cNvPr id="56" name="Round Same Side Corner Rectangle 55">
            <a:extLst>
              <a:ext uri="{FF2B5EF4-FFF2-40B4-BE49-F238E27FC236}">
                <a16:creationId xmlns:a16="http://schemas.microsoft.com/office/drawing/2014/main" id="{CF2BC788-902D-7931-161B-9C6D8724D0A3}"/>
              </a:ext>
            </a:extLst>
          </p:cNvPr>
          <p:cNvSpPr/>
          <p:nvPr/>
        </p:nvSpPr>
        <p:spPr>
          <a:xfrm rot="16200000">
            <a:off x="6005872" y="4138105"/>
            <a:ext cx="1705970" cy="1786142"/>
          </a:xfrm>
          <a:prstGeom prst="round2SameRect">
            <a:avLst>
              <a:gd name="adj1" fmla="val 50000"/>
              <a:gd name="adj2" fmla="val 11200"/>
            </a:avLst>
          </a:prstGeom>
          <a:solidFill>
            <a:schemeClr val="accent2">
              <a:lumMod val="20000"/>
              <a:lumOff val="80000"/>
            </a:schemeClr>
          </a:solidFill>
          <a:ln w="508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r>
              <a:rPr lang="en-US" sz="2800" b="1" dirty="0">
                <a:solidFill>
                  <a:schemeClr val="tx1">
                    <a:lumMod val="65000"/>
                    <a:lumOff val="35000"/>
                  </a:schemeClr>
                </a:solidFill>
              </a:rPr>
              <a:t>Decoder</a:t>
            </a:r>
            <a:endParaRPr lang="en-US" b="1" dirty="0">
              <a:solidFill>
                <a:schemeClr val="tx1">
                  <a:lumMod val="65000"/>
                  <a:lumOff val="35000"/>
                </a:schemeClr>
              </a:solidFill>
            </a:endParaRPr>
          </a:p>
        </p:txBody>
      </p:sp>
      <p:sp>
        <p:nvSpPr>
          <p:cNvPr id="68" name="TextBox 67">
            <a:extLst>
              <a:ext uri="{FF2B5EF4-FFF2-40B4-BE49-F238E27FC236}">
                <a16:creationId xmlns:a16="http://schemas.microsoft.com/office/drawing/2014/main" id="{DE001A60-B003-6030-0EE7-BF97321AE4EA}"/>
              </a:ext>
            </a:extLst>
          </p:cNvPr>
          <p:cNvSpPr txBox="1"/>
          <p:nvPr/>
        </p:nvSpPr>
        <p:spPr>
          <a:xfrm>
            <a:off x="43213" y="4800343"/>
            <a:ext cx="2659044" cy="461665"/>
          </a:xfrm>
          <a:prstGeom prst="rect">
            <a:avLst/>
          </a:prstGeom>
          <a:noFill/>
        </p:spPr>
        <p:txBody>
          <a:bodyPr wrap="square" rtlCol="0" anchor="ctr">
            <a:spAutoFit/>
          </a:bodyPr>
          <a:lstStyle/>
          <a:p>
            <a:pPr algn="ctr"/>
            <a:r>
              <a:rPr lang="en-US" sz="2400" dirty="0"/>
              <a:t>Decoder Only</a:t>
            </a:r>
          </a:p>
        </p:txBody>
      </p:sp>
      <p:cxnSp>
        <p:nvCxnSpPr>
          <p:cNvPr id="69" name="Straight Arrow Connector 68">
            <a:extLst>
              <a:ext uri="{FF2B5EF4-FFF2-40B4-BE49-F238E27FC236}">
                <a16:creationId xmlns:a16="http://schemas.microsoft.com/office/drawing/2014/main" id="{97D67058-C9DF-BB69-6B72-C95C98BF2003}"/>
              </a:ext>
            </a:extLst>
          </p:cNvPr>
          <p:cNvCxnSpPr>
            <a:cxnSpLocks/>
          </p:cNvCxnSpPr>
          <p:nvPr/>
        </p:nvCxnSpPr>
        <p:spPr>
          <a:xfrm>
            <a:off x="8187059" y="5031176"/>
            <a:ext cx="916392" cy="0"/>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263A9419-1E39-C4E3-11CA-A19BEC865B49}"/>
              </a:ext>
            </a:extLst>
          </p:cNvPr>
          <p:cNvCxnSpPr>
            <a:cxnSpLocks/>
          </p:cNvCxnSpPr>
          <p:nvPr/>
        </p:nvCxnSpPr>
        <p:spPr>
          <a:xfrm>
            <a:off x="4534091" y="5031176"/>
            <a:ext cx="916392" cy="0"/>
          </a:xfrm>
          <a:prstGeom prst="straightConnector1">
            <a:avLst/>
          </a:prstGeom>
          <a:ln w="57150">
            <a:solidFill>
              <a:schemeClr val="accent6">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1" name="Group 70">
            <a:extLst>
              <a:ext uri="{FF2B5EF4-FFF2-40B4-BE49-F238E27FC236}">
                <a16:creationId xmlns:a16="http://schemas.microsoft.com/office/drawing/2014/main" id="{8511DCAE-0581-4F41-5EF8-067E708055B4}"/>
              </a:ext>
            </a:extLst>
          </p:cNvPr>
          <p:cNvGrpSpPr/>
          <p:nvPr/>
        </p:nvGrpSpPr>
        <p:grpSpPr>
          <a:xfrm>
            <a:off x="10301456" y="4411384"/>
            <a:ext cx="930134" cy="1244128"/>
            <a:chOff x="313898" y="2142700"/>
            <a:chExt cx="2142699" cy="2866030"/>
          </a:xfrm>
        </p:grpSpPr>
        <p:sp>
          <p:nvSpPr>
            <p:cNvPr id="72" name="Rectangle 71">
              <a:extLst>
                <a:ext uri="{FF2B5EF4-FFF2-40B4-BE49-F238E27FC236}">
                  <a16:creationId xmlns:a16="http://schemas.microsoft.com/office/drawing/2014/main" id="{FE8DA1B5-69F9-CFB7-C57C-7C48900B4329}"/>
                </a:ext>
              </a:extLst>
            </p:cNvPr>
            <p:cNvSpPr/>
            <p:nvPr/>
          </p:nvSpPr>
          <p:spPr>
            <a:xfrm>
              <a:off x="313898" y="2142700"/>
              <a:ext cx="2142699" cy="2866030"/>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9C5D6EF4-B68D-209E-2F74-A7C7FB77E9C9}"/>
                </a:ext>
              </a:extLst>
            </p:cNvPr>
            <p:cNvGrpSpPr/>
            <p:nvPr/>
          </p:nvGrpSpPr>
          <p:grpSpPr>
            <a:xfrm>
              <a:off x="589128" y="2934274"/>
              <a:ext cx="1592238" cy="1608162"/>
              <a:chOff x="5766178" y="3084394"/>
              <a:chExt cx="1592238" cy="1608162"/>
            </a:xfrm>
          </p:grpSpPr>
          <p:cxnSp>
            <p:nvCxnSpPr>
              <p:cNvPr id="74" name="Straight Connector 73">
                <a:extLst>
                  <a:ext uri="{FF2B5EF4-FFF2-40B4-BE49-F238E27FC236}">
                    <a16:creationId xmlns:a16="http://schemas.microsoft.com/office/drawing/2014/main" id="{59FCAAE5-6A55-DD48-49CE-D3493805C92D}"/>
                  </a:ext>
                </a:extLst>
              </p:cNvPr>
              <p:cNvCxnSpPr>
                <a:cxnSpLocks/>
              </p:cNvCxnSpPr>
              <p:nvPr/>
            </p:nvCxnSpPr>
            <p:spPr>
              <a:xfrm>
                <a:off x="5766178" y="3084394"/>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6D095E9E-A415-E338-BF37-A9244F189242}"/>
                  </a:ext>
                </a:extLst>
              </p:cNvPr>
              <p:cNvCxnSpPr>
                <a:cxnSpLocks/>
              </p:cNvCxnSpPr>
              <p:nvPr/>
            </p:nvCxnSpPr>
            <p:spPr>
              <a:xfrm>
                <a:off x="5766178" y="3727658"/>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04230332-4ACF-41A1-84B6-EAE514744CC1}"/>
                  </a:ext>
                </a:extLst>
              </p:cNvPr>
              <p:cNvCxnSpPr>
                <a:cxnSpLocks/>
              </p:cNvCxnSpPr>
              <p:nvPr/>
            </p:nvCxnSpPr>
            <p:spPr>
              <a:xfrm>
                <a:off x="5766178" y="3406026"/>
                <a:ext cx="709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E222AC9A-79A4-5EDD-BE83-43CADE17C450}"/>
                  </a:ext>
                </a:extLst>
              </p:cNvPr>
              <p:cNvCxnSpPr>
                <a:cxnSpLocks/>
              </p:cNvCxnSpPr>
              <p:nvPr/>
            </p:nvCxnSpPr>
            <p:spPr>
              <a:xfrm>
                <a:off x="5766178" y="4049290"/>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4098610-954E-03A5-0507-82D4EDEFBB0B}"/>
                  </a:ext>
                </a:extLst>
              </p:cNvPr>
              <p:cNvCxnSpPr>
                <a:cxnSpLocks/>
              </p:cNvCxnSpPr>
              <p:nvPr/>
            </p:nvCxnSpPr>
            <p:spPr>
              <a:xfrm>
                <a:off x="5766178" y="4370922"/>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000086C4-208A-0A24-44B6-55F6F77E68FF}"/>
                  </a:ext>
                </a:extLst>
              </p:cNvPr>
              <p:cNvCxnSpPr>
                <a:cxnSpLocks/>
              </p:cNvCxnSpPr>
              <p:nvPr/>
            </p:nvCxnSpPr>
            <p:spPr>
              <a:xfrm>
                <a:off x="5766178" y="4692556"/>
                <a:ext cx="159223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304876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14099-D089-581F-B52E-51BE6087CD73}"/>
              </a:ext>
            </a:extLst>
          </p:cNvPr>
          <p:cNvSpPr>
            <a:spLocks noGrp="1"/>
          </p:cNvSpPr>
          <p:nvPr>
            <p:ph type="title"/>
          </p:nvPr>
        </p:nvSpPr>
        <p:spPr/>
        <p:txBody>
          <a:bodyPr/>
          <a:lstStyle/>
          <a:p>
            <a:r>
              <a:rPr lang="en-US" dirty="0"/>
              <a:t>Common Transformer-based Models</a:t>
            </a:r>
          </a:p>
        </p:txBody>
      </p:sp>
      <p:sp>
        <p:nvSpPr>
          <p:cNvPr id="3" name="Content Placeholder 2">
            <a:extLst>
              <a:ext uri="{FF2B5EF4-FFF2-40B4-BE49-F238E27FC236}">
                <a16:creationId xmlns:a16="http://schemas.microsoft.com/office/drawing/2014/main" id="{062F83A6-39A2-0F24-8184-F848E5B784B9}"/>
              </a:ext>
            </a:extLst>
          </p:cNvPr>
          <p:cNvSpPr>
            <a:spLocks noGrp="1"/>
          </p:cNvSpPr>
          <p:nvPr>
            <p:ph idx="1"/>
          </p:nvPr>
        </p:nvSpPr>
        <p:spPr>
          <a:xfrm>
            <a:off x="838200" y="1473200"/>
            <a:ext cx="5685430" cy="4703763"/>
          </a:xfrm>
        </p:spPr>
        <p:txBody>
          <a:bodyPr>
            <a:normAutofit/>
          </a:bodyPr>
          <a:lstStyle/>
          <a:p>
            <a:pPr marL="0" indent="0">
              <a:buNone/>
            </a:pPr>
            <a:r>
              <a:rPr lang="en-US" b="1" dirty="0"/>
              <a:t>Decoder-Only</a:t>
            </a:r>
          </a:p>
          <a:p>
            <a:r>
              <a:rPr lang="en-US" dirty="0"/>
              <a:t>GPT Series (OpenAI)</a:t>
            </a:r>
          </a:p>
          <a:p>
            <a:r>
              <a:rPr lang="en-US" dirty="0"/>
              <a:t>Claude (Anthropic) </a:t>
            </a:r>
            <a:r>
              <a:rPr lang="en-US" b="1" dirty="0"/>
              <a:t>*</a:t>
            </a:r>
          </a:p>
          <a:p>
            <a:r>
              <a:rPr lang="en-US" dirty="0"/>
              <a:t>Llama (Meta)</a:t>
            </a:r>
          </a:p>
          <a:p>
            <a:r>
              <a:rPr lang="en-US" dirty="0"/>
              <a:t>Mistral/</a:t>
            </a:r>
            <a:r>
              <a:rPr lang="en-US" dirty="0" err="1"/>
              <a:t>Mixtral</a:t>
            </a:r>
            <a:r>
              <a:rPr lang="en-US" dirty="0"/>
              <a:t> (Mistral AI)</a:t>
            </a:r>
          </a:p>
          <a:p>
            <a:r>
              <a:rPr lang="en-US" dirty="0"/>
              <a:t>OLMo (Allen Institute)</a:t>
            </a:r>
          </a:p>
          <a:p>
            <a:r>
              <a:rPr lang="en-US" dirty="0"/>
              <a:t>BLOOM (Big Science / HF)</a:t>
            </a:r>
          </a:p>
          <a:p>
            <a:r>
              <a:rPr lang="en-US" dirty="0"/>
              <a:t>Gemma (Google)</a:t>
            </a:r>
          </a:p>
        </p:txBody>
      </p:sp>
      <p:sp>
        <p:nvSpPr>
          <p:cNvPr id="4" name="TextBox 3">
            <a:extLst>
              <a:ext uri="{FF2B5EF4-FFF2-40B4-BE49-F238E27FC236}">
                <a16:creationId xmlns:a16="http://schemas.microsoft.com/office/drawing/2014/main" id="{9E3483C9-2921-FFF4-1027-7DA20732691A}"/>
              </a:ext>
            </a:extLst>
          </p:cNvPr>
          <p:cNvSpPr txBox="1"/>
          <p:nvPr/>
        </p:nvSpPr>
        <p:spPr>
          <a:xfrm>
            <a:off x="6810233" y="1419367"/>
            <a:ext cx="4449170" cy="2251882"/>
          </a:xfrm>
          <a:prstGeom prst="rect">
            <a:avLst/>
          </a:prstGeom>
          <a:noFill/>
        </p:spPr>
        <p:txBody>
          <a:bodyPr wrap="square" rtlCol="0">
            <a:noAutofit/>
          </a:bodyPr>
          <a:lstStyle/>
          <a:p>
            <a:pPr marL="0" indent="0">
              <a:buNone/>
            </a:pPr>
            <a:r>
              <a:rPr lang="en-US" sz="2800" b="1" dirty="0"/>
              <a:t>Encoder-Only</a:t>
            </a:r>
          </a:p>
          <a:p>
            <a:pPr marL="457200" indent="-457200">
              <a:buFont typeface="Arial" panose="020B0604020202020204" pitchFamily="34" charset="0"/>
              <a:buChar char="•"/>
            </a:pPr>
            <a:r>
              <a:rPr lang="en-US" sz="2800" dirty="0"/>
              <a:t>BERT</a:t>
            </a:r>
          </a:p>
          <a:p>
            <a:pPr marL="914400" lvl="1" indent="-457200">
              <a:buFont typeface="Arial" panose="020B0604020202020204" pitchFamily="34" charset="0"/>
              <a:buChar char="•"/>
            </a:pPr>
            <a:r>
              <a:rPr lang="en-US" sz="2800" dirty="0"/>
              <a:t>RoBERTa</a:t>
            </a:r>
          </a:p>
          <a:p>
            <a:pPr marL="457200" indent="-457200">
              <a:buFont typeface="Arial" panose="020B0604020202020204" pitchFamily="34" charset="0"/>
              <a:buChar char="•"/>
            </a:pPr>
            <a:r>
              <a:rPr lang="en-US" sz="2800" dirty="0"/>
              <a:t>OpenAI text-embeddings</a:t>
            </a:r>
          </a:p>
          <a:p>
            <a:pPr marL="914400" lvl="1" indent="-457200">
              <a:buFont typeface="Arial" panose="020B0604020202020204" pitchFamily="34" charset="0"/>
              <a:buChar char="•"/>
            </a:pPr>
            <a:r>
              <a:rPr lang="en-US" sz="2800" dirty="0"/>
              <a:t>Ada (older)</a:t>
            </a:r>
          </a:p>
        </p:txBody>
      </p:sp>
      <p:sp>
        <p:nvSpPr>
          <p:cNvPr id="5" name="TextBox 4">
            <a:extLst>
              <a:ext uri="{FF2B5EF4-FFF2-40B4-BE49-F238E27FC236}">
                <a16:creationId xmlns:a16="http://schemas.microsoft.com/office/drawing/2014/main" id="{B306760F-4525-FBE7-19C7-802856429AC3}"/>
              </a:ext>
            </a:extLst>
          </p:cNvPr>
          <p:cNvSpPr txBox="1"/>
          <p:nvPr/>
        </p:nvSpPr>
        <p:spPr>
          <a:xfrm>
            <a:off x="6805810" y="3850949"/>
            <a:ext cx="4973813" cy="2276894"/>
          </a:xfrm>
          <a:prstGeom prst="rect">
            <a:avLst/>
          </a:prstGeom>
          <a:noFill/>
        </p:spPr>
        <p:txBody>
          <a:bodyPr wrap="square" rtlCol="0">
            <a:noAutofit/>
          </a:bodyPr>
          <a:lstStyle/>
          <a:p>
            <a:pPr marL="0" indent="0">
              <a:buNone/>
            </a:pPr>
            <a:r>
              <a:rPr lang="en-US" sz="2800" b="1" dirty="0"/>
              <a:t>Encoder-Decoder</a:t>
            </a:r>
          </a:p>
          <a:p>
            <a:pPr marL="457200" indent="-457200">
              <a:buFont typeface="Arial" panose="020B0604020202020204" pitchFamily="34" charset="0"/>
              <a:buChar char="•"/>
            </a:pPr>
            <a:r>
              <a:rPr lang="en-US" sz="2800" dirty="0"/>
              <a:t>Gemini (Google) </a:t>
            </a:r>
            <a:r>
              <a:rPr lang="en-US" sz="2800" b="1" dirty="0"/>
              <a:t>*</a:t>
            </a:r>
          </a:p>
          <a:p>
            <a:pPr marL="457200" indent="-457200">
              <a:buFont typeface="Arial" panose="020B0604020202020204" pitchFamily="34" charset="0"/>
              <a:buChar char="•"/>
            </a:pPr>
            <a:r>
              <a:rPr lang="en-US" sz="2800" dirty="0"/>
              <a:t>Phi-3 Vision (Microsoft)</a:t>
            </a:r>
          </a:p>
          <a:p>
            <a:pPr marL="457200" indent="-457200">
              <a:buFont typeface="Arial" panose="020B0604020202020204" pitchFamily="34" charset="0"/>
              <a:buChar char="•"/>
            </a:pPr>
            <a:r>
              <a:rPr lang="en-US" sz="2800" dirty="0"/>
              <a:t>T5</a:t>
            </a:r>
          </a:p>
          <a:p>
            <a:pPr marL="457200" indent="-457200">
              <a:buFont typeface="Arial" panose="020B0604020202020204" pitchFamily="34" charset="0"/>
              <a:buChar char="•"/>
            </a:pPr>
            <a:r>
              <a:rPr lang="en-US" sz="2800" dirty="0"/>
              <a:t>BART</a:t>
            </a:r>
          </a:p>
          <a:p>
            <a:pPr marL="457200" indent="-457200">
              <a:buFont typeface="Arial" panose="020B0604020202020204" pitchFamily="34" charset="0"/>
              <a:buChar char="•"/>
            </a:pPr>
            <a:endParaRPr lang="en-US" sz="2800" dirty="0"/>
          </a:p>
        </p:txBody>
      </p:sp>
      <p:sp>
        <p:nvSpPr>
          <p:cNvPr id="6" name="TextBox 5">
            <a:extLst>
              <a:ext uri="{FF2B5EF4-FFF2-40B4-BE49-F238E27FC236}">
                <a16:creationId xmlns:a16="http://schemas.microsoft.com/office/drawing/2014/main" id="{7A3C88C9-F2D2-E678-AB19-B05C8E551AEA}"/>
              </a:ext>
            </a:extLst>
          </p:cNvPr>
          <p:cNvSpPr txBox="1"/>
          <p:nvPr/>
        </p:nvSpPr>
        <p:spPr>
          <a:xfrm>
            <a:off x="5674659" y="6347012"/>
            <a:ext cx="6333565" cy="369332"/>
          </a:xfrm>
          <a:prstGeom prst="rect">
            <a:avLst/>
          </a:prstGeom>
          <a:noFill/>
        </p:spPr>
        <p:txBody>
          <a:bodyPr wrap="square" rtlCol="0">
            <a:spAutoFit/>
          </a:bodyPr>
          <a:lstStyle/>
          <a:p>
            <a:r>
              <a:rPr lang="en-US" dirty="0"/>
              <a:t>* I couldn’t find official documentation but I’m pretty sure.</a:t>
            </a:r>
          </a:p>
        </p:txBody>
      </p:sp>
    </p:spTree>
    <p:extLst>
      <p:ext uri="{BB962C8B-B14F-4D97-AF65-F5344CB8AC3E}">
        <p14:creationId xmlns:p14="http://schemas.microsoft.com/office/powerpoint/2010/main" val="3058707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6C00A-47C1-5E38-640D-16F6E4957DDF}"/>
              </a:ext>
            </a:extLst>
          </p:cNvPr>
          <p:cNvSpPr>
            <a:spLocks noGrp="1"/>
          </p:cNvSpPr>
          <p:nvPr>
            <p:ph type="title"/>
          </p:nvPr>
        </p:nvSpPr>
        <p:spPr/>
        <p:txBody>
          <a:bodyPr/>
          <a:lstStyle/>
          <a:p>
            <a:r>
              <a:rPr lang="en-US" dirty="0">
                <a:solidFill>
                  <a:srgbClr val="C00000"/>
                </a:solidFill>
              </a:rPr>
              <a:t>Exercise</a:t>
            </a:r>
          </a:p>
        </p:txBody>
      </p:sp>
      <p:sp>
        <p:nvSpPr>
          <p:cNvPr id="3" name="Content Placeholder 2">
            <a:extLst>
              <a:ext uri="{FF2B5EF4-FFF2-40B4-BE49-F238E27FC236}">
                <a16:creationId xmlns:a16="http://schemas.microsoft.com/office/drawing/2014/main" id="{A30C4313-BC83-BAFD-80DF-B27DBA9FF9CD}"/>
              </a:ext>
            </a:extLst>
          </p:cNvPr>
          <p:cNvSpPr>
            <a:spLocks noGrp="1"/>
          </p:cNvSpPr>
          <p:nvPr>
            <p:ph idx="1"/>
          </p:nvPr>
        </p:nvSpPr>
        <p:spPr/>
        <p:txBody>
          <a:bodyPr/>
          <a:lstStyle/>
          <a:p>
            <a:pPr marL="0" indent="0">
              <a:buNone/>
            </a:pPr>
            <a:r>
              <a:rPr lang="en-US" b="1" dirty="0"/>
              <a:t>Case Example 1</a:t>
            </a:r>
          </a:p>
          <a:p>
            <a:pPr marL="0" indent="0">
              <a:buNone/>
            </a:pPr>
            <a:r>
              <a:rPr lang="en-US" dirty="0"/>
              <a:t>You’re investigating how narrative elements in educational materials influence responses by young audiences. For example, plot devices, literary styles, character traits, etc.</a:t>
            </a:r>
          </a:p>
          <a:p>
            <a:pPr marL="0" indent="0">
              <a:buNone/>
            </a:pPr>
            <a:r>
              <a:rPr lang="en-US" dirty="0"/>
              <a:t>Your LLM must create short educational stories varying across all these elements.</a:t>
            </a:r>
          </a:p>
          <a:p>
            <a:pPr marL="0" indent="0">
              <a:buNone/>
            </a:pPr>
            <a:r>
              <a:rPr lang="en-US" dirty="0"/>
              <a:t>What type of model is best suited for this task?</a:t>
            </a:r>
          </a:p>
        </p:txBody>
      </p:sp>
    </p:spTree>
    <p:extLst>
      <p:ext uri="{BB962C8B-B14F-4D97-AF65-F5344CB8AC3E}">
        <p14:creationId xmlns:p14="http://schemas.microsoft.com/office/powerpoint/2010/main" val="2296417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9F34C-A756-746D-DBA0-7C27ED2DDB1E}"/>
              </a:ext>
            </a:extLst>
          </p:cNvPr>
          <p:cNvSpPr>
            <a:spLocks noGrp="1"/>
          </p:cNvSpPr>
          <p:nvPr>
            <p:ph type="title"/>
          </p:nvPr>
        </p:nvSpPr>
        <p:spPr/>
        <p:txBody>
          <a:bodyPr/>
          <a:lstStyle/>
          <a:p>
            <a:r>
              <a:rPr lang="en-US" dirty="0">
                <a:solidFill>
                  <a:srgbClr val="C00000"/>
                </a:solidFill>
              </a:rPr>
              <a:t>Exercise</a:t>
            </a:r>
          </a:p>
        </p:txBody>
      </p:sp>
      <p:sp>
        <p:nvSpPr>
          <p:cNvPr id="3" name="Content Placeholder 2">
            <a:extLst>
              <a:ext uri="{FF2B5EF4-FFF2-40B4-BE49-F238E27FC236}">
                <a16:creationId xmlns:a16="http://schemas.microsoft.com/office/drawing/2014/main" id="{56B5B010-E7C3-85F0-2404-5682F6985123}"/>
              </a:ext>
            </a:extLst>
          </p:cNvPr>
          <p:cNvSpPr>
            <a:spLocks noGrp="1"/>
          </p:cNvSpPr>
          <p:nvPr>
            <p:ph idx="1"/>
          </p:nvPr>
        </p:nvSpPr>
        <p:spPr/>
        <p:txBody>
          <a:bodyPr/>
          <a:lstStyle/>
          <a:p>
            <a:pPr marL="0" indent="0">
              <a:buNone/>
            </a:pPr>
            <a:r>
              <a:rPr lang="en-US" b="1" dirty="0"/>
              <a:t>Case Example 2</a:t>
            </a:r>
          </a:p>
          <a:p>
            <a:pPr marL="0" indent="0">
              <a:buNone/>
            </a:pPr>
            <a:r>
              <a:rPr lang="en-US" dirty="0"/>
              <a:t>You are tracing the similarity of song lyrics across different musical genres over the years. Your dataset contains thousands of songs and spans several decades. Your similarity is a number between 0 and 1.</a:t>
            </a:r>
          </a:p>
          <a:p>
            <a:pPr marL="0" indent="0">
              <a:buNone/>
            </a:pPr>
            <a:r>
              <a:rPr lang="en-US" dirty="0"/>
              <a:t>What type of model is best suited for this task?</a:t>
            </a:r>
          </a:p>
        </p:txBody>
      </p:sp>
    </p:spTree>
    <p:extLst>
      <p:ext uri="{BB962C8B-B14F-4D97-AF65-F5344CB8AC3E}">
        <p14:creationId xmlns:p14="http://schemas.microsoft.com/office/powerpoint/2010/main" val="1220829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D50DE-B844-E76B-EE3A-09BC764BEC39}"/>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EAB7E048-5AF7-B43C-C3E2-93F637A56AD2}"/>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Freeform 21">
            <a:extLst>
              <a:ext uri="{FF2B5EF4-FFF2-40B4-BE49-F238E27FC236}">
                <a16:creationId xmlns:a16="http://schemas.microsoft.com/office/drawing/2014/main" id="{9E288050-56FE-017C-9011-38DCCB6F62DD}"/>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Parallelogram 14">
            <a:extLst>
              <a:ext uri="{FF2B5EF4-FFF2-40B4-BE49-F238E27FC236}">
                <a16:creationId xmlns:a16="http://schemas.microsoft.com/office/drawing/2014/main" id="{E498338F-980A-4AF4-91F0-51A719E83618}"/>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Parallelogram 13">
            <a:extLst>
              <a:ext uri="{FF2B5EF4-FFF2-40B4-BE49-F238E27FC236}">
                <a16:creationId xmlns:a16="http://schemas.microsoft.com/office/drawing/2014/main" id="{302DDC1C-5A2E-FCB1-90D5-DF41B8F921EF}"/>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6A55A638-770E-096E-AC72-A8866350FB6F}"/>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rPr>
              <a:t>Where Do I Find LLMs?</a:t>
            </a:r>
          </a:p>
        </p:txBody>
      </p:sp>
    </p:spTree>
    <p:extLst>
      <p:ext uri="{BB962C8B-B14F-4D97-AF65-F5344CB8AC3E}">
        <p14:creationId xmlns:p14="http://schemas.microsoft.com/office/powerpoint/2010/main" val="4202974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AA18-F3E7-9122-058D-F0B0C8F0ADCB}"/>
              </a:ext>
            </a:extLst>
          </p:cNvPr>
          <p:cNvSpPr>
            <a:spLocks noGrp="1"/>
          </p:cNvSpPr>
          <p:nvPr>
            <p:ph type="title"/>
          </p:nvPr>
        </p:nvSpPr>
        <p:spPr/>
        <p:txBody>
          <a:bodyPr/>
          <a:lstStyle/>
          <a:p>
            <a:r>
              <a:rPr lang="en-US" dirty="0"/>
              <a:t>Open-source vs Proprietary</a:t>
            </a:r>
          </a:p>
        </p:txBody>
      </p:sp>
      <p:sp>
        <p:nvSpPr>
          <p:cNvPr id="3" name="Content Placeholder 2">
            <a:extLst>
              <a:ext uri="{FF2B5EF4-FFF2-40B4-BE49-F238E27FC236}">
                <a16:creationId xmlns:a16="http://schemas.microsoft.com/office/drawing/2014/main" id="{9613F8AB-5EBD-B6CD-160C-7BB17BBAB62A}"/>
              </a:ext>
            </a:extLst>
          </p:cNvPr>
          <p:cNvSpPr>
            <a:spLocks noGrp="1"/>
          </p:cNvSpPr>
          <p:nvPr>
            <p:ph idx="1"/>
          </p:nvPr>
        </p:nvSpPr>
        <p:spPr/>
        <p:txBody>
          <a:bodyPr/>
          <a:lstStyle/>
          <a:p>
            <a:r>
              <a:rPr lang="en-US" dirty="0"/>
              <a:t>Most models can be downloaded and used locally.</a:t>
            </a:r>
          </a:p>
          <a:p>
            <a:r>
              <a:rPr lang="en-US" dirty="0"/>
              <a:t>Some models can only be used through an online interface or an API.</a:t>
            </a:r>
          </a:p>
          <a:p>
            <a:pPr lvl="1"/>
            <a:r>
              <a:rPr lang="en-US" dirty="0"/>
              <a:t>GPT</a:t>
            </a:r>
          </a:p>
          <a:p>
            <a:pPr lvl="1"/>
            <a:r>
              <a:rPr lang="en-US" dirty="0"/>
              <a:t>Claude</a:t>
            </a:r>
          </a:p>
          <a:p>
            <a:pPr lvl="1"/>
            <a:r>
              <a:rPr lang="en-US" dirty="0"/>
              <a:t>Gemini</a:t>
            </a:r>
          </a:p>
        </p:txBody>
      </p:sp>
    </p:spTree>
    <p:extLst>
      <p:ext uri="{BB962C8B-B14F-4D97-AF65-F5344CB8AC3E}">
        <p14:creationId xmlns:p14="http://schemas.microsoft.com/office/powerpoint/2010/main" val="2097832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7023-750F-D50E-5399-2C130710C6F4}"/>
              </a:ext>
            </a:extLst>
          </p:cNvPr>
          <p:cNvSpPr>
            <a:spLocks noGrp="1"/>
          </p:cNvSpPr>
          <p:nvPr>
            <p:ph type="title"/>
          </p:nvPr>
        </p:nvSpPr>
        <p:spPr/>
        <p:txBody>
          <a:bodyPr/>
          <a:lstStyle/>
          <a:p>
            <a:r>
              <a:rPr lang="en-US" dirty="0"/>
              <a:t>Where do I find these models?</a:t>
            </a:r>
          </a:p>
        </p:txBody>
      </p:sp>
      <p:sp>
        <p:nvSpPr>
          <p:cNvPr id="3" name="Content Placeholder 2">
            <a:extLst>
              <a:ext uri="{FF2B5EF4-FFF2-40B4-BE49-F238E27FC236}">
                <a16:creationId xmlns:a16="http://schemas.microsoft.com/office/drawing/2014/main" id="{D82C045F-8D57-0501-B8EC-F7B835BFA15F}"/>
              </a:ext>
            </a:extLst>
          </p:cNvPr>
          <p:cNvSpPr>
            <a:spLocks noGrp="1"/>
          </p:cNvSpPr>
          <p:nvPr>
            <p:ph idx="1"/>
          </p:nvPr>
        </p:nvSpPr>
        <p:spPr/>
        <p:txBody>
          <a:bodyPr/>
          <a:lstStyle/>
          <a:p>
            <a:pPr marL="0" indent="0">
              <a:buNone/>
            </a:pPr>
            <a:r>
              <a:rPr lang="en-US" dirty="0"/>
              <a:t>Let’s start with the big three proprietary ones:</a:t>
            </a:r>
          </a:p>
          <a:p>
            <a:r>
              <a:rPr lang="en-US" dirty="0"/>
              <a:t>GPT Series</a:t>
            </a:r>
          </a:p>
          <a:p>
            <a:pPr lvl="1"/>
            <a:r>
              <a:rPr lang="en-US" dirty="0"/>
              <a:t>OpenAI website</a:t>
            </a:r>
          </a:p>
          <a:p>
            <a:pPr lvl="1"/>
            <a:r>
              <a:rPr lang="en-US" dirty="0"/>
              <a:t>Microsoft Copilot (private)</a:t>
            </a:r>
          </a:p>
          <a:p>
            <a:pPr lvl="1"/>
            <a:r>
              <a:rPr lang="en-US" dirty="0"/>
              <a:t>Azure version (private)</a:t>
            </a:r>
          </a:p>
          <a:p>
            <a:r>
              <a:rPr lang="en-US" dirty="0"/>
              <a:t>Claude</a:t>
            </a:r>
          </a:p>
          <a:p>
            <a:pPr lvl="1"/>
            <a:r>
              <a:rPr lang="en-US" dirty="0"/>
              <a:t>Anthropic website</a:t>
            </a:r>
          </a:p>
          <a:p>
            <a:r>
              <a:rPr lang="en-US" dirty="0"/>
              <a:t>Gemini</a:t>
            </a:r>
          </a:p>
          <a:p>
            <a:pPr lvl="1"/>
            <a:r>
              <a:rPr lang="en-US" dirty="0"/>
              <a:t>Google</a:t>
            </a:r>
          </a:p>
        </p:txBody>
      </p:sp>
    </p:spTree>
    <p:extLst>
      <p:ext uri="{BB962C8B-B14F-4D97-AF65-F5344CB8AC3E}">
        <p14:creationId xmlns:p14="http://schemas.microsoft.com/office/powerpoint/2010/main" val="1041163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DB76-6D73-0610-2B21-02DE1213DB51}"/>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381BAA9E-457C-FDC7-CC7F-E31AD284B6A5}"/>
              </a:ext>
            </a:extLst>
          </p:cNvPr>
          <p:cNvSpPr>
            <a:spLocks noGrp="1"/>
          </p:cNvSpPr>
          <p:nvPr>
            <p:ph idx="1"/>
          </p:nvPr>
        </p:nvSpPr>
        <p:spPr>
          <a:xfrm>
            <a:off x="838200" y="1473200"/>
            <a:ext cx="10515600" cy="2020627"/>
          </a:xfrm>
        </p:spPr>
        <p:txBody>
          <a:bodyPr/>
          <a:lstStyle/>
          <a:p>
            <a:r>
              <a:rPr lang="en-US" dirty="0"/>
              <a:t>SQL Workshop (Nov 19)</a:t>
            </a:r>
          </a:p>
          <a:p>
            <a:r>
              <a:rPr lang="en-US" dirty="0"/>
              <a:t>Python Bootcamp (Dec 16)</a:t>
            </a:r>
          </a:p>
          <a:p>
            <a:r>
              <a:rPr lang="en-US" dirty="0"/>
              <a:t>R Bootcamp (Dec 16)</a:t>
            </a:r>
          </a:p>
          <a:p>
            <a:r>
              <a:rPr lang="en-US" dirty="0"/>
              <a:t>More AI for Research (2025)</a:t>
            </a:r>
          </a:p>
        </p:txBody>
      </p:sp>
      <p:sp>
        <p:nvSpPr>
          <p:cNvPr id="4" name="TextBox 3">
            <a:extLst>
              <a:ext uri="{FF2B5EF4-FFF2-40B4-BE49-F238E27FC236}">
                <a16:creationId xmlns:a16="http://schemas.microsoft.com/office/drawing/2014/main" id="{EE835359-1621-FBF4-7FF3-782966D939FF}"/>
              </a:ext>
            </a:extLst>
          </p:cNvPr>
          <p:cNvSpPr txBox="1"/>
          <p:nvPr/>
        </p:nvSpPr>
        <p:spPr>
          <a:xfrm>
            <a:off x="56866" y="3819632"/>
            <a:ext cx="12078269" cy="400110"/>
          </a:xfrm>
          <a:prstGeom prst="rect">
            <a:avLst/>
          </a:prstGeom>
          <a:noFill/>
        </p:spPr>
        <p:txBody>
          <a:bodyPr wrap="square" rtlCol="0" anchor="ctr">
            <a:spAutoFit/>
          </a:bodyPr>
          <a:lstStyle/>
          <a:p>
            <a:pPr algn="ctr"/>
            <a:r>
              <a:rPr lang="en-US" sz="2000" b="1" dirty="0"/>
              <a:t>https://www.it.northwestern.edu/departments/it-services-support/research/research-</a:t>
            </a:r>
            <a:r>
              <a:rPr lang="en-US" sz="2000" b="1" dirty="0" err="1"/>
              <a:t>events.html</a:t>
            </a:r>
            <a:endParaRPr lang="en-US" sz="2000" b="1" dirty="0"/>
          </a:p>
        </p:txBody>
      </p:sp>
    </p:spTree>
    <p:extLst>
      <p:ext uri="{BB962C8B-B14F-4D97-AF65-F5344CB8AC3E}">
        <p14:creationId xmlns:p14="http://schemas.microsoft.com/office/powerpoint/2010/main" val="1342420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71C6-8DF5-43FC-954E-D1F3BBAFB221}"/>
              </a:ext>
            </a:extLst>
          </p:cNvPr>
          <p:cNvSpPr>
            <a:spLocks noGrp="1"/>
          </p:cNvSpPr>
          <p:nvPr>
            <p:ph type="title"/>
          </p:nvPr>
        </p:nvSpPr>
        <p:spPr/>
        <p:txBody>
          <a:bodyPr/>
          <a:lstStyle/>
          <a:p>
            <a:r>
              <a:rPr lang="en-US" dirty="0"/>
              <a:t>Where do I find these models?</a:t>
            </a:r>
          </a:p>
        </p:txBody>
      </p:sp>
      <p:sp>
        <p:nvSpPr>
          <p:cNvPr id="3" name="Content Placeholder 2">
            <a:extLst>
              <a:ext uri="{FF2B5EF4-FFF2-40B4-BE49-F238E27FC236}">
                <a16:creationId xmlns:a16="http://schemas.microsoft.com/office/drawing/2014/main" id="{211782FC-78DA-1FAA-F176-723CF695C1CD}"/>
              </a:ext>
            </a:extLst>
          </p:cNvPr>
          <p:cNvSpPr>
            <a:spLocks noGrp="1"/>
          </p:cNvSpPr>
          <p:nvPr>
            <p:ph idx="1"/>
          </p:nvPr>
        </p:nvSpPr>
        <p:spPr>
          <a:xfrm>
            <a:off x="4904664" y="1418609"/>
            <a:ext cx="2382672" cy="505725"/>
          </a:xfrm>
        </p:spPr>
        <p:txBody>
          <a:bodyPr anchor="ctr"/>
          <a:lstStyle/>
          <a:p>
            <a:pPr marL="0" indent="0" algn="ctr">
              <a:buNone/>
            </a:pPr>
            <a:r>
              <a:rPr lang="en-US" dirty="0"/>
              <a:t>openai.com</a:t>
            </a:r>
          </a:p>
        </p:txBody>
      </p:sp>
      <p:grpSp>
        <p:nvGrpSpPr>
          <p:cNvPr id="10" name="Group 9">
            <a:extLst>
              <a:ext uri="{FF2B5EF4-FFF2-40B4-BE49-F238E27FC236}">
                <a16:creationId xmlns:a16="http://schemas.microsoft.com/office/drawing/2014/main" id="{917A0EDD-B8E7-64BF-4231-6E980ADBCB40}"/>
              </a:ext>
            </a:extLst>
          </p:cNvPr>
          <p:cNvGrpSpPr/>
          <p:nvPr/>
        </p:nvGrpSpPr>
        <p:grpSpPr>
          <a:xfrm>
            <a:off x="928047" y="3357120"/>
            <a:ext cx="5246737" cy="2185579"/>
            <a:chOff x="6905767" y="1872572"/>
            <a:chExt cx="3564380" cy="1484777"/>
          </a:xfrm>
        </p:grpSpPr>
        <p:sp>
          <p:nvSpPr>
            <p:cNvPr id="7" name="TextBox 6">
              <a:extLst>
                <a:ext uri="{FF2B5EF4-FFF2-40B4-BE49-F238E27FC236}">
                  <a16:creationId xmlns:a16="http://schemas.microsoft.com/office/drawing/2014/main" id="{76C3BAA6-AB62-CACC-842B-0CD2F0B257D0}"/>
                </a:ext>
              </a:extLst>
            </p:cNvPr>
            <p:cNvSpPr txBox="1"/>
            <p:nvPr/>
          </p:nvSpPr>
          <p:spPr>
            <a:xfrm>
              <a:off x="7807677" y="1872572"/>
              <a:ext cx="1760561" cy="313633"/>
            </a:xfrm>
            <a:prstGeom prst="rect">
              <a:avLst/>
            </a:prstGeom>
            <a:noFill/>
          </p:spPr>
          <p:txBody>
            <a:bodyPr wrap="square" rtlCol="0" anchor="ctr">
              <a:spAutoFit/>
            </a:bodyPr>
            <a:lstStyle/>
            <a:p>
              <a:pPr algn="ctr"/>
              <a:r>
                <a:rPr lang="en-US" sz="2400" dirty="0"/>
                <a:t>chatgpt.com</a:t>
              </a:r>
            </a:p>
          </p:txBody>
        </p:sp>
        <p:pic>
          <p:nvPicPr>
            <p:cNvPr id="8" name="Picture 7">
              <a:extLst>
                <a:ext uri="{FF2B5EF4-FFF2-40B4-BE49-F238E27FC236}">
                  <a16:creationId xmlns:a16="http://schemas.microsoft.com/office/drawing/2014/main" id="{9A269F21-C8A6-D54D-B0A6-0F9A39B710EA}"/>
                </a:ext>
              </a:extLst>
            </p:cNvPr>
            <p:cNvPicPr>
              <a:picLocks noChangeAspect="1"/>
            </p:cNvPicPr>
            <p:nvPr/>
          </p:nvPicPr>
          <p:blipFill>
            <a:blip r:embed="rId2"/>
            <a:stretch>
              <a:fillRect/>
            </a:stretch>
          </p:blipFill>
          <p:spPr>
            <a:xfrm>
              <a:off x="6905767" y="2451229"/>
              <a:ext cx="3564380" cy="906120"/>
            </a:xfrm>
            <a:prstGeom prst="rect">
              <a:avLst/>
            </a:prstGeom>
          </p:spPr>
        </p:pic>
      </p:grpSp>
      <p:grpSp>
        <p:nvGrpSpPr>
          <p:cNvPr id="12" name="Group 11">
            <a:extLst>
              <a:ext uri="{FF2B5EF4-FFF2-40B4-BE49-F238E27FC236}">
                <a16:creationId xmlns:a16="http://schemas.microsoft.com/office/drawing/2014/main" id="{799ABF0E-FF77-7985-60B2-85821DF32721}"/>
              </a:ext>
            </a:extLst>
          </p:cNvPr>
          <p:cNvGrpSpPr/>
          <p:nvPr/>
        </p:nvGrpSpPr>
        <p:grpSpPr>
          <a:xfrm>
            <a:off x="7728425" y="2279769"/>
            <a:ext cx="3626512" cy="3919726"/>
            <a:chOff x="7264401" y="3449935"/>
            <a:chExt cx="2657521" cy="2872389"/>
          </a:xfrm>
        </p:grpSpPr>
        <p:pic>
          <p:nvPicPr>
            <p:cNvPr id="9" name="Picture 8">
              <a:extLst>
                <a:ext uri="{FF2B5EF4-FFF2-40B4-BE49-F238E27FC236}">
                  <a16:creationId xmlns:a16="http://schemas.microsoft.com/office/drawing/2014/main" id="{3435F688-934A-EBCA-01F7-1D9E83A87557}"/>
                </a:ext>
              </a:extLst>
            </p:cNvPr>
            <p:cNvPicPr>
              <a:picLocks noChangeAspect="1"/>
            </p:cNvPicPr>
            <p:nvPr/>
          </p:nvPicPr>
          <p:blipFill>
            <a:blip r:embed="rId3"/>
            <a:stretch>
              <a:fillRect/>
            </a:stretch>
          </p:blipFill>
          <p:spPr>
            <a:xfrm>
              <a:off x="7264401" y="3930555"/>
              <a:ext cx="2657521" cy="2391769"/>
            </a:xfrm>
            <a:prstGeom prst="rect">
              <a:avLst/>
            </a:prstGeom>
          </p:spPr>
        </p:pic>
        <p:sp>
          <p:nvSpPr>
            <p:cNvPr id="11" name="TextBox 10">
              <a:extLst>
                <a:ext uri="{FF2B5EF4-FFF2-40B4-BE49-F238E27FC236}">
                  <a16:creationId xmlns:a16="http://schemas.microsoft.com/office/drawing/2014/main" id="{ECCF197B-F121-C081-1613-CDAECA0E782D}"/>
                </a:ext>
              </a:extLst>
            </p:cNvPr>
            <p:cNvSpPr txBox="1"/>
            <p:nvPr/>
          </p:nvSpPr>
          <p:spPr>
            <a:xfrm>
              <a:off x="7712881" y="3449935"/>
              <a:ext cx="1760561" cy="461665"/>
            </a:xfrm>
            <a:prstGeom prst="rect">
              <a:avLst/>
            </a:prstGeom>
            <a:noFill/>
          </p:spPr>
          <p:txBody>
            <a:bodyPr wrap="square" rtlCol="0" anchor="ctr">
              <a:spAutoFit/>
            </a:bodyPr>
            <a:lstStyle/>
            <a:p>
              <a:pPr algn="ctr"/>
              <a:r>
                <a:rPr lang="en-US" sz="2400" dirty="0"/>
                <a:t>Python API</a:t>
              </a:r>
            </a:p>
          </p:txBody>
        </p:sp>
      </p:grpSp>
      <p:cxnSp>
        <p:nvCxnSpPr>
          <p:cNvPr id="14" name="Curved Connector 13">
            <a:extLst>
              <a:ext uri="{FF2B5EF4-FFF2-40B4-BE49-F238E27FC236}">
                <a16:creationId xmlns:a16="http://schemas.microsoft.com/office/drawing/2014/main" id="{C0453256-9AE1-B338-4D42-7E43089DE183}"/>
              </a:ext>
            </a:extLst>
          </p:cNvPr>
          <p:cNvCxnSpPr>
            <a:stCxn id="3" idx="2"/>
            <a:endCxn id="7" idx="0"/>
          </p:cNvCxnSpPr>
          <p:nvPr/>
        </p:nvCxnSpPr>
        <p:spPr>
          <a:xfrm rot="5400000">
            <a:off x="4107316" y="1368436"/>
            <a:ext cx="1432786" cy="2544583"/>
          </a:xfrm>
          <a:prstGeom prst="curvedConnector3">
            <a:avLst>
              <a:gd name="adj1" fmla="val 50000"/>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507C04AA-2A62-8415-C81B-8461564FD2A4}"/>
              </a:ext>
            </a:extLst>
          </p:cNvPr>
          <p:cNvCxnSpPr>
            <a:stCxn id="3" idx="2"/>
            <a:endCxn id="9" idx="1"/>
          </p:cNvCxnSpPr>
          <p:nvPr/>
        </p:nvCxnSpPr>
        <p:spPr>
          <a:xfrm rot="16200000" flipH="1">
            <a:off x="5590597" y="2429736"/>
            <a:ext cx="2643231" cy="1632425"/>
          </a:xfrm>
          <a:prstGeom prst="curvedConnector2">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a:extLst>
              <a:ext uri="{FF2B5EF4-FFF2-40B4-BE49-F238E27FC236}">
                <a16:creationId xmlns:a16="http://schemas.microsoft.com/office/drawing/2014/main" id="{58D11902-6B00-4A41-646F-929F0EF50661}"/>
              </a:ext>
            </a:extLst>
          </p:cNvPr>
          <p:cNvPicPr>
            <a:picLocks noChangeAspect="1"/>
          </p:cNvPicPr>
          <p:nvPr/>
        </p:nvPicPr>
        <p:blipFill>
          <a:blip r:embed="rId4"/>
          <a:stretch>
            <a:fillRect/>
          </a:stretch>
        </p:blipFill>
        <p:spPr>
          <a:xfrm>
            <a:off x="992495" y="1337480"/>
            <a:ext cx="1354920" cy="1354920"/>
          </a:xfrm>
          <a:prstGeom prst="rect">
            <a:avLst/>
          </a:prstGeom>
        </p:spPr>
      </p:pic>
      <p:pic>
        <p:nvPicPr>
          <p:cNvPr id="19" name="Graphic 18" descr="Money outline">
            <a:extLst>
              <a:ext uri="{FF2B5EF4-FFF2-40B4-BE49-F238E27FC236}">
                <a16:creationId xmlns:a16="http://schemas.microsoft.com/office/drawing/2014/main" id="{14C3207D-4D54-403F-2EF1-C8151D5DF7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84257" y="2043752"/>
            <a:ext cx="914400" cy="914400"/>
          </a:xfrm>
          <a:prstGeom prst="rect">
            <a:avLst/>
          </a:prstGeom>
        </p:spPr>
      </p:pic>
    </p:spTree>
    <p:extLst>
      <p:ext uri="{BB962C8B-B14F-4D97-AF65-F5344CB8AC3E}">
        <p14:creationId xmlns:p14="http://schemas.microsoft.com/office/powerpoint/2010/main" val="4180819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62F7E-DC44-DF4F-A8AE-B4E26C32CB85}"/>
            </a:ext>
          </a:extLst>
        </p:cNvPr>
        <p:cNvGrpSpPr/>
        <p:nvPr/>
      </p:nvGrpSpPr>
      <p:grpSpPr>
        <a:xfrm>
          <a:off x="0" y="0"/>
          <a:ext cx="0" cy="0"/>
          <a:chOff x="0" y="0"/>
          <a:chExt cx="0" cy="0"/>
        </a:xfrm>
      </p:grpSpPr>
      <p:pic>
        <p:nvPicPr>
          <p:cNvPr id="15" name="Microsoft">
            <a:extLst>
              <a:ext uri="{FF2B5EF4-FFF2-40B4-BE49-F238E27FC236}">
                <a16:creationId xmlns:a16="http://schemas.microsoft.com/office/drawing/2014/main" id="{2BA115B9-19C5-1C85-9987-C61C0ED4B4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294" y="1283826"/>
            <a:ext cx="1452282" cy="14522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38D254-54D6-3559-41D7-7630ACC3AE7A}"/>
              </a:ext>
            </a:extLst>
          </p:cNvPr>
          <p:cNvSpPr>
            <a:spLocks noGrp="1"/>
          </p:cNvSpPr>
          <p:nvPr>
            <p:ph type="title"/>
          </p:nvPr>
        </p:nvSpPr>
        <p:spPr/>
        <p:txBody>
          <a:bodyPr/>
          <a:lstStyle/>
          <a:p>
            <a:r>
              <a:rPr lang="en-US" dirty="0"/>
              <a:t>Where do I find these models?</a:t>
            </a:r>
          </a:p>
        </p:txBody>
      </p:sp>
      <p:sp>
        <p:nvSpPr>
          <p:cNvPr id="3" name="Content Placeholder 2">
            <a:extLst>
              <a:ext uri="{FF2B5EF4-FFF2-40B4-BE49-F238E27FC236}">
                <a16:creationId xmlns:a16="http://schemas.microsoft.com/office/drawing/2014/main" id="{0C00224C-8206-3791-52BD-2E89301B85A2}"/>
              </a:ext>
            </a:extLst>
          </p:cNvPr>
          <p:cNvSpPr>
            <a:spLocks noGrp="1"/>
          </p:cNvSpPr>
          <p:nvPr>
            <p:ph idx="1"/>
          </p:nvPr>
        </p:nvSpPr>
        <p:spPr>
          <a:xfrm>
            <a:off x="4198209" y="1418609"/>
            <a:ext cx="3795583" cy="505725"/>
          </a:xfrm>
        </p:spPr>
        <p:txBody>
          <a:bodyPr anchor="ctr">
            <a:normAutofit/>
          </a:bodyPr>
          <a:lstStyle/>
          <a:p>
            <a:pPr marL="0" indent="0" algn="ctr">
              <a:buNone/>
            </a:pPr>
            <a:r>
              <a:rPr lang="en-US" dirty="0"/>
              <a:t>copilot.microsfot.com</a:t>
            </a:r>
          </a:p>
        </p:txBody>
      </p:sp>
      <p:cxnSp>
        <p:nvCxnSpPr>
          <p:cNvPr id="14" name="Curved Connector 13">
            <a:extLst>
              <a:ext uri="{FF2B5EF4-FFF2-40B4-BE49-F238E27FC236}">
                <a16:creationId xmlns:a16="http://schemas.microsoft.com/office/drawing/2014/main" id="{866F0355-9B1E-22A8-9D4A-E5DF0B6329D1}"/>
              </a:ext>
            </a:extLst>
          </p:cNvPr>
          <p:cNvCxnSpPr>
            <a:cxnSpLocks/>
            <a:stCxn id="3" idx="2"/>
            <a:endCxn id="21" idx="0"/>
          </p:cNvCxnSpPr>
          <p:nvPr/>
        </p:nvCxnSpPr>
        <p:spPr>
          <a:xfrm rot="5400000">
            <a:off x="4330351" y="946790"/>
            <a:ext cx="788107" cy="2743195"/>
          </a:xfrm>
          <a:prstGeom prst="curvedConnector3">
            <a:avLst>
              <a:gd name="adj1" fmla="val 50000"/>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28EBC266-4003-8188-5F6F-E7DBC48B4C9E}"/>
              </a:ext>
            </a:extLst>
          </p:cNvPr>
          <p:cNvGrpSpPr/>
          <p:nvPr/>
        </p:nvGrpSpPr>
        <p:grpSpPr>
          <a:xfrm>
            <a:off x="770971" y="2712441"/>
            <a:ext cx="5163669" cy="3990454"/>
            <a:chOff x="1927413" y="2335925"/>
            <a:chExt cx="5163669" cy="3990454"/>
          </a:xfrm>
        </p:grpSpPr>
        <p:grpSp>
          <p:nvGrpSpPr>
            <p:cNvPr id="22" name="Group 21">
              <a:extLst>
                <a:ext uri="{FF2B5EF4-FFF2-40B4-BE49-F238E27FC236}">
                  <a16:creationId xmlns:a16="http://schemas.microsoft.com/office/drawing/2014/main" id="{B0E7E1DB-1856-50BC-DFD5-FCD3C55E776F}"/>
                </a:ext>
              </a:extLst>
            </p:cNvPr>
            <p:cNvGrpSpPr/>
            <p:nvPr/>
          </p:nvGrpSpPr>
          <p:grpSpPr>
            <a:xfrm>
              <a:off x="1927413" y="2335925"/>
              <a:ext cx="5163669" cy="3613235"/>
              <a:chOff x="1048871" y="3334871"/>
              <a:chExt cx="4504764" cy="3152172"/>
            </a:xfrm>
          </p:grpSpPr>
          <p:pic>
            <p:nvPicPr>
              <p:cNvPr id="4" name="Picture 3">
                <a:extLst>
                  <a:ext uri="{FF2B5EF4-FFF2-40B4-BE49-F238E27FC236}">
                    <a16:creationId xmlns:a16="http://schemas.microsoft.com/office/drawing/2014/main" id="{5F33933E-D87B-D9B1-763C-A40F65FDCD18}"/>
                  </a:ext>
                </a:extLst>
              </p:cNvPr>
              <p:cNvPicPr>
                <a:picLocks noChangeAspect="1"/>
              </p:cNvPicPr>
              <p:nvPr/>
            </p:nvPicPr>
            <p:blipFill>
              <a:blip r:embed="rId3"/>
              <a:stretch>
                <a:fillRect/>
              </a:stretch>
            </p:blipFill>
            <p:spPr>
              <a:xfrm>
                <a:off x="1048871" y="3892696"/>
                <a:ext cx="4504764" cy="2594347"/>
              </a:xfrm>
              <a:prstGeom prst="rect">
                <a:avLst/>
              </a:prstGeom>
            </p:spPr>
          </p:pic>
          <p:sp>
            <p:nvSpPr>
              <p:cNvPr id="21" name="TextBox 20">
                <a:extLst>
                  <a:ext uri="{FF2B5EF4-FFF2-40B4-BE49-F238E27FC236}">
                    <a16:creationId xmlns:a16="http://schemas.microsoft.com/office/drawing/2014/main" id="{A303967E-EE16-F9F6-44C9-3429C6CAAA11}"/>
                  </a:ext>
                </a:extLst>
              </p:cNvPr>
              <p:cNvSpPr txBox="1"/>
              <p:nvPr/>
            </p:nvSpPr>
            <p:spPr>
              <a:xfrm>
                <a:off x="1526242" y="3334871"/>
                <a:ext cx="3550023" cy="461665"/>
              </a:xfrm>
              <a:prstGeom prst="rect">
                <a:avLst/>
              </a:prstGeom>
              <a:noFill/>
            </p:spPr>
            <p:txBody>
              <a:bodyPr wrap="square" rtlCol="0" anchor="ctr">
                <a:spAutoFit/>
              </a:bodyPr>
              <a:lstStyle/>
              <a:p>
                <a:pPr algn="ctr"/>
                <a:r>
                  <a:rPr lang="en-US" sz="2400" dirty="0"/>
                  <a:t>copilot.cloud.microsoft</a:t>
                </a:r>
              </a:p>
            </p:txBody>
          </p:sp>
        </p:grpSp>
        <p:sp>
          <p:nvSpPr>
            <p:cNvPr id="25" name="TextBox 24">
              <a:extLst>
                <a:ext uri="{FF2B5EF4-FFF2-40B4-BE49-F238E27FC236}">
                  <a16:creationId xmlns:a16="http://schemas.microsoft.com/office/drawing/2014/main" id="{5C0DBC4A-F790-8C7A-DAAD-1C83E7BEAA0B}"/>
                </a:ext>
              </a:extLst>
            </p:cNvPr>
            <p:cNvSpPr txBox="1"/>
            <p:nvPr/>
          </p:nvSpPr>
          <p:spPr>
            <a:xfrm>
              <a:off x="3399865" y="5957047"/>
              <a:ext cx="2218764" cy="369332"/>
            </a:xfrm>
            <a:prstGeom prst="rect">
              <a:avLst/>
            </a:prstGeom>
            <a:noFill/>
          </p:spPr>
          <p:txBody>
            <a:bodyPr wrap="square" rtlCol="0" anchor="ctr">
              <a:spAutoFit/>
            </a:bodyPr>
            <a:lstStyle/>
            <a:p>
              <a:pPr algn="ctr"/>
              <a:r>
                <a:rPr lang="en-US" dirty="0"/>
                <a:t>Access through NU</a:t>
              </a:r>
            </a:p>
          </p:txBody>
        </p:sp>
      </p:grpSp>
      <p:cxnSp>
        <p:nvCxnSpPr>
          <p:cNvPr id="27" name="Curved Connector 26">
            <a:extLst>
              <a:ext uri="{FF2B5EF4-FFF2-40B4-BE49-F238E27FC236}">
                <a16:creationId xmlns:a16="http://schemas.microsoft.com/office/drawing/2014/main" id="{2CFD626A-231B-F775-9532-17D19B248372}"/>
              </a:ext>
            </a:extLst>
          </p:cNvPr>
          <p:cNvCxnSpPr>
            <a:cxnSpLocks/>
            <a:stCxn id="3" idx="2"/>
            <a:endCxn id="26" idx="0"/>
          </p:cNvCxnSpPr>
          <p:nvPr/>
        </p:nvCxnSpPr>
        <p:spPr>
          <a:xfrm rot="16200000" flipH="1">
            <a:off x="7324793" y="695542"/>
            <a:ext cx="1022962" cy="3480546"/>
          </a:xfrm>
          <a:prstGeom prst="curvedConnector3">
            <a:avLst>
              <a:gd name="adj1" fmla="val 50000"/>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259C6AD5-1073-47B2-ECA2-CD62F30C6CF6}"/>
              </a:ext>
            </a:extLst>
          </p:cNvPr>
          <p:cNvGrpSpPr/>
          <p:nvPr/>
        </p:nvGrpSpPr>
        <p:grpSpPr>
          <a:xfrm>
            <a:off x="7651376" y="2947296"/>
            <a:ext cx="3850341" cy="3728707"/>
            <a:chOff x="7463117" y="2839719"/>
            <a:chExt cx="3850341" cy="3728707"/>
          </a:xfrm>
        </p:grpSpPr>
        <p:pic>
          <p:nvPicPr>
            <p:cNvPr id="26" name="Picture 25">
              <a:extLst>
                <a:ext uri="{FF2B5EF4-FFF2-40B4-BE49-F238E27FC236}">
                  <a16:creationId xmlns:a16="http://schemas.microsoft.com/office/drawing/2014/main" id="{2E500ADF-29BD-0FF6-4F55-435B1434F686}"/>
                </a:ext>
              </a:extLst>
            </p:cNvPr>
            <p:cNvPicPr>
              <a:picLocks noChangeAspect="1"/>
            </p:cNvPicPr>
            <p:nvPr/>
          </p:nvPicPr>
          <p:blipFill>
            <a:blip r:embed="rId4"/>
            <a:stretch>
              <a:fillRect/>
            </a:stretch>
          </p:blipFill>
          <p:spPr>
            <a:xfrm>
              <a:off x="7463117" y="2839719"/>
              <a:ext cx="3850341" cy="3144605"/>
            </a:xfrm>
            <a:prstGeom prst="rect">
              <a:avLst/>
            </a:prstGeom>
          </p:spPr>
        </p:pic>
        <p:sp>
          <p:nvSpPr>
            <p:cNvPr id="33" name="TextBox 32">
              <a:extLst>
                <a:ext uri="{FF2B5EF4-FFF2-40B4-BE49-F238E27FC236}">
                  <a16:creationId xmlns:a16="http://schemas.microsoft.com/office/drawing/2014/main" id="{B035145E-CF3F-376A-7F79-6157197201DE}"/>
                </a:ext>
              </a:extLst>
            </p:cNvPr>
            <p:cNvSpPr txBox="1"/>
            <p:nvPr/>
          </p:nvSpPr>
          <p:spPr>
            <a:xfrm>
              <a:off x="8043581" y="6199094"/>
              <a:ext cx="2689412" cy="369332"/>
            </a:xfrm>
            <a:prstGeom prst="rect">
              <a:avLst/>
            </a:prstGeom>
            <a:noFill/>
          </p:spPr>
          <p:txBody>
            <a:bodyPr wrap="square" rtlCol="0" anchor="ctr">
              <a:spAutoFit/>
            </a:bodyPr>
            <a:lstStyle/>
            <a:p>
              <a:pPr algn="ctr"/>
              <a:r>
                <a:rPr lang="en-US" dirty="0"/>
                <a:t>Free Version</a:t>
              </a:r>
            </a:p>
          </p:txBody>
        </p:sp>
      </p:grpSp>
    </p:spTree>
    <p:extLst>
      <p:ext uri="{BB962C8B-B14F-4D97-AF65-F5344CB8AC3E}">
        <p14:creationId xmlns:p14="http://schemas.microsoft.com/office/powerpoint/2010/main" val="1098663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26EA4-73AA-6B97-9600-82306703A405}"/>
              </a:ext>
            </a:extLst>
          </p:cNvPr>
          <p:cNvSpPr>
            <a:spLocks noGrp="1"/>
          </p:cNvSpPr>
          <p:nvPr>
            <p:ph type="title"/>
          </p:nvPr>
        </p:nvSpPr>
        <p:spPr/>
        <p:txBody>
          <a:bodyPr/>
          <a:lstStyle/>
          <a:p>
            <a:r>
              <a:rPr lang="en-US" dirty="0"/>
              <a:t>A Note on Microsoft Copilot</a:t>
            </a:r>
          </a:p>
        </p:txBody>
      </p:sp>
      <p:sp>
        <p:nvSpPr>
          <p:cNvPr id="3" name="Content Placeholder 2">
            <a:extLst>
              <a:ext uri="{FF2B5EF4-FFF2-40B4-BE49-F238E27FC236}">
                <a16:creationId xmlns:a16="http://schemas.microsoft.com/office/drawing/2014/main" id="{29FB4A0E-F88D-9C78-A33D-43A55C96C512}"/>
              </a:ext>
            </a:extLst>
          </p:cNvPr>
          <p:cNvSpPr>
            <a:spLocks noGrp="1"/>
          </p:cNvSpPr>
          <p:nvPr>
            <p:ph idx="1"/>
          </p:nvPr>
        </p:nvSpPr>
        <p:spPr/>
        <p:txBody>
          <a:bodyPr/>
          <a:lstStyle/>
          <a:p>
            <a:pPr marL="0" indent="0">
              <a:buNone/>
            </a:pPr>
            <a:r>
              <a:rPr lang="en-US" dirty="0"/>
              <a:t>Northwestern has given us access to additional content from Microsoft Copilot. In particular, if you are logged in with your university credentials, Copilot will respect your privacy, and the privacy of your data. More on privacy soon.</a:t>
            </a:r>
          </a:p>
        </p:txBody>
      </p:sp>
    </p:spTree>
    <p:extLst>
      <p:ext uri="{BB962C8B-B14F-4D97-AF65-F5344CB8AC3E}">
        <p14:creationId xmlns:p14="http://schemas.microsoft.com/office/powerpoint/2010/main" val="42742047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CA2D0-80F7-7E01-EE76-B9CC7BB6607A}"/>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ACAF8620-FEFE-F4ED-0B44-DC5F19561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069" y="1247633"/>
            <a:ext cx="1524000" cy="152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DD74E0-4A24-2DD1-0BD0-69AB9F460193}"/>
              </a:ext>
            </a:extLst>
          </p:cNvPr>
          <p:cNvSpPr>
            <a:spLocks noGrp="1"/>
          </p:cNvSpPr>
          <p:nvPr>
            <p:ph type="title"/>
          </p:nvPr>
        </p:nvSpPr>
        <p:spPr/>
        <p:txBody>
          <a:bodyPr/>
          <a:lstStyle/>
          <a:p>
            <a:r>
              <a:rPr lang="en-US" dirty="0"/>
              <a:t>Where do I find these models?</a:t>
            </a:r>
          </a:p>
        </p:txBody>
      </p:sp>
      <p:sp>
        <p:nvSpPr>
          <p:cNvPr id="3" name="Content Placeholder 2">
            <a:extLst>
              <a:ext uri="{FF2B5EF4-FFF2-40B4-BE49-F238E27FC236}">
                <a16:creationId xmlns:a16="http://schemas.microsoft.com/office/drawing/2014/main" id="{EE09EC6E-A29E-1395-C021-0F6D1001AF89}"/>
              </a:ext>
            </a:extLst>
          </p:cNvPr>
          <p:cNvSpPr>
            <a:spLocks noGrp="1"/>
          </p:cNvSpPr>
          <p:nvPr>
            <p:ph idx="1"/>
          </p:nvPr>
        </p:nvSpPr>
        <p:spPr>
          <a:xfrm>
            <a:off x="4904664" y="1418609"/>
            <a:ext cx="2382672" cy="505725"/>
          </a:xfrm>
        </p:spPr>
        <p:txBody>
          <a:bodyPr anchor="ctr"/>
          <a:lstStyle/>
          <a:p>
            <a:pPr marL="0" indent="0" algn="ctr">
              <a:buNone/>
            </a:pPr>
            <a:r>
              <a:rPr lang="en-US" dirty="0"/>
              <a:t>ai.azure.com</a:t>
            </a:r>
          </a:p>
        </p:txBody>
      </p:sp>
      <p:cxnSp>
        <p:nvCxnSpPr>
          <p:cNvPr id="14" name="Curved Connector 13">
            <a:extLst>
              <a:ext uri="{FF2B5EF4-FFF2-40B4-BE49-F238E27FC236}">
                <a16:creationId xmlns:a16="http://schemas.microsoft.com/office/drawing/2014/main" id="{676BC17F-0E54-C83B-1E64-E432D1CF4F59}"/>
              </a:ext>
            </a:extLst>
          </p:cNvPr>
          <p:cNvCxnSpPr>
            <a:cxnSpLocks/>
            <a:stCxn id="3" idx="2"/>
            <a:endCxn id="7" idx="0"/>
          </p:cNvCxnSpPr>
          <p:nvPr/>
        </p:nvCxnSpPr>
        <p:spPr>
          <a:xfrm rot="5400000">
            <a:off x="4072609" y="1333729"/>
            <a:ext cx="1432786" cy="2613996"/>
          </a:xfrm>
          <a:prstGeom prst="curvedConnector3">
            <a:avLst>
              <a:gd name="adj1" fmla="val 50000"/>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F1985CC1-9F91-79C3-15FE-FC9106DDA267}"/>
              </a:ext>
            </a:extLst>
          </p:cNvPr>
          <p:cNvCxnSpPr>
            <a:cxnSpLocks/>
            <a:stCxn id="3" idx="2"/>
            <a:endCxn id="11" idx="0"/>
          </p:cNvCxnSpPr>
          <p:nvPr/>
        </p:nvCxnSpPr>
        <p:spPr>
          <a:xfrm rot="16200000" flipH="1">
            <a:off x="7090582" y="929752"/>
            <a:ext cx="1611029" cy="3600192"/>
          </a:xfrm>
          <a:prstGeom prst="curvedConnector3">
            <a:avLst>
              <a:gd name="adj1" fmla="val 50000"/>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pic>
        <p:nvPicPr>
          <p:cNvPr id="19" name="Graphic 18" descr="Money outline">
            <a:extLst>
              <a:ext uri="{FF2B5EF4-FFF2-40B4-BE49-F238E27FC236}">
                <a16:creationId xmlns:a16="http://schemas.microsoft.com/office/drawing/2014/main" id="{B194AA5B-965E-7995-5593-73CED028D6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3009" y="1143000"/>
            <a:ext cx="914400" cy="914400"/>
          </a:xfrm>
          <a:prstGeom prst="rect">
            <a:avLst/>
          </a:prstGeom>
        </p:spPr>
      </p:pic>
      <p:grpSp>
        <p:nvGrpSpPr>
          <p:cNvPr id="15" name="Group 14">
            <a:extLst>
              <a:ext uri="{FF2B5EF4-FFF2-40B4-BE49-F238E27FC236}">
                <a16:creationId xmlns:a16="http://schemas.microsoft.com/office/drawing/2014/main" id="{2AD1E6BA-968D-7455-92ED-D89CB9E91AA6}"/>
              </a:ext>
            </a:extLst>
          </p:cNvPr>
          <p:cNvGrpSpPr/>
          <p:nvPr/>
        </p:nvGrpSpPr>
        <p:grpSpPr>
          <a:xfrm>
            <a:off x="1895902" y="3357120"/>
            <a:ext cx="3172203" cy="3151954"/>
            <a:chOff x="1895902" y="3357120"/>
            <a:chExt cx="3172203" cy="3151954"/>
          </a:xfrm>
        </p:grpSpPr>
        <p:sp>
          <p:nvSpPr>
            <p:cNvPr id="7" name="TextBox 6">
              <a:extLst>
                <a:ext uri="{FF2B5EF4-FFF2-40B4-BE49-F238E27FC236}">
                  <a16:creationId xmlns:a16="http://schemas.microsoft.com/office/drawing/2014/main" id="{E180D6E0-B2AB-F6B0-A618-87F30DE1A7EE}"/>
                </a:ext>
              </a:extLst>
            </p:cNvPr>
            <p:cNvSpPr txBox="1"/>
            <p:nvPr/>
          </p:nvSpPr>
          <p:spPr>
            <a:xfrm>
              <a:off x="2186238" y="3357120"/>
              <a:ext cx="2591531" cy="461665"/>
            </a:xfrm>
            <a:prstGeom prst="rect">
              <a:avLst/>
            </a:prstGeom>
            <a:noFill/>
          </p:spPr>
          <p:txBody>
            <a:bodyPr wrap="square" rtlCol="0" anchor="ctr">
              <a:spAutoFit/>
            </a:bodyPr>
            <a:lstStyle/>
            <a:p>
              <a:pPr algn="ctr"/>
              <a:r>
                <a:rPr lang="en-US" sz="2400" dirty="0"/>
                <a:t>Playground</a:t>
              </a:r>
            </a:p>
          </p:txBody>
        </p:sp>
        <p:pic>
          <p:nvPicPr>
            <p:cNvPr id="13" name="Picture 12">
              <a:extLst>
                <a:ext uri="{FF2B5EF4-FFF2-40B4-BE49-F238E27FC236}">
                  <a16:creationId xmlns:a16="http://schemas.microsoft.com/office/drawing/2014/main" id="{F62968D5-D8FC-0B49-6D52-9532251300A4}"/>
                </a:ext>
              </a:extLst>
            </p:cNvPr>
            <p:cNvPicPr>
              <a:picLocks noChangeAspect="1"/>
            </p:cNvPicPr>
            <p:nvPr/>
          </p:nvPicPr>
          <p:blipFill>
            <a:blip r:embed="rId5"/>
            <a:stretch>
              <a:fillRect/>
            </a:stretch>
          </p:blipFill>
          <p:spPr>
            <a:xfrm>
              <a:off x="1895902" y="3916908"/>
              <a:ext cx="3172203" cy="2592166"/>
            </a:xfrm>
            <a:prstGeom prst="rect">
              <a:avLst/>
            </a:prstGeom>
          </p:spPr>
        </p:pic>
      </p:grpSp>
      <p:grpSp>
        <p:nvGrpSpPr>
          <p:cNvPr id="21" name="Group 20">
            <a:extLst>
              <a:ext uri="{FF2B5EF4-FFF2-40B4-BE49-F238E27FC236}">
                <a16:creationId xmlns:a16="http://schemas.microsoft.com/office/drawing/2014/main" id="{DEADFE3B-3409-DB9B-22E1-E6E16E50CD62}"/>
              </a:ext>
            </a:extLst>
          </p:cNvPr>
          <p:cNvGrpSpPr/>
          <p:nvPr/>
        </p:nvGrpSpPr>
        <p:grpSpPr>
          <a:xfrm>
            <a:off x="7412251" y="3535363"/>
            <a:ext cx="4567880" cy="1880711"/>
            <a:chOff x="7425899" y="3098635"/>
            <a:chExt cx="4567880" cy="1880711"/>
          </a:xfrm>
        </p:grpSpPr>
        <p:sp>
          <p:nvSpPr>
            <p:cNvPr id="11" name="TextBox 10">
              <a:extLst>
                <a:ext uri="{FF2B5EF4-FFF2-40B4-BE49-F238E27FC236}">
                  <a16:creationId xmlns:a16="http://schemas.microsoft.com/office/drawing/2014/main" id="{F652A7F6-C8E3-E70A-C693-D6386E47682A}"/>
                </a:ext>
              </a:extLst>
            </p:cNvPr>
            <p:cNvSpPr txBox="1"/>
            <p:nvPr/>
          </p:nvSpPr>
          <p:spPr>
            <a:xfrm>
              <a:off x="8508589" y="3098635"/>
              <a:ext cx="2402501" cy="629998"/>
            </a:xfrm>
            <a:prstGeom prst="rect">
              <a:avLst/>
            </a:prstGeom>
            <a:noFill/>
          </p:spPr>
          <p:txBody>
            <a:bodyPr wrap="square" rtlCol="0" anchor="ctr">
              <a:spAutoFit/>
            </a:bodyPr>
            <a:lstStyle/>
            <a:p>
              <a:pPr algn="ctr"/>
              <a:r>
                <a:rPr lang="en-US" sz="2400" dirty="0"/>
                <a:t>Python API</a:t>
              </a:r>
            </a:p>
          </p:txBody>
        </p:sp>
        <p:pic>
          <p:nvPicPr>
            <p:cNvPr id="16" name="Picture 15">
              <a:extLst>
                <a:ext uri="{FF2B5EF4-FFF2-40B4-BE49-F238E27FC236}">
                  <a16:creationId xmlns:a16="http://schemas.microsoft.com/office/drawing/2014/main" id="{D206C67B-D172-0598-C1F7-998DCA764ACF}"/>
                </a:ext>
              </a:extLst>
            </p:cNvPr>
            <p:cNvPicPr>
              <a:picLocks noChangeAspect="1"/>
            </p:cNvPicPr>
            <p:nvPr/>
          </p:nvPicPr>
          <p:blipFill>
            <a:blip r:embed="rId6"/>
            <a:stretch>
              <a:fillRect/>
            </a:stretch>
          </p:blipFill>
          <p:spPr>
            <a:xfrm>
              <a:off x="7425899" y="3903259"/>
              <a:ext cx="4567880" cy="1076087"/>
            </a:xfrm>
            <a:prstGeom prst="rect">
              <a:avLst/>
            </a:prstGeom>
          </p:spPr>
        </p:pic>
      </p:grpSp>
    </p:spTree>
    <p:extLst>
      <p:ext uri="{BB962C8B-B14F-4D97-AF65-F5344CB8AC3E}">
        <p14:creationId xmlns:p14="http://schemas.microsoft.com/office/powerpoint/2010/main" val="29556310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2A927-0B07-445D-37A6-C222FCAE5CA0}"/>
              </a:ext>
            </a:extLst>
          </p:cNvPr>
          <p:cNvSpPr>
            <a:spLocks noGrp="1"/>
          </p:cNvSpPr>
          <p:nvPr>
            <p:ph type="title"/>
          </p:nvPr>
        </p:nvSpPr>
        <p:spPr/>
        <p:txBody>
          <a:bodyPr/>
          <a:lstStyle/>
          <a:p>
            <a:r>
              <a:rPr lang="en-US" dirty="0"/>
              <a:t>A Note on Azure</a:t>
            </a:r>
          </a:p>
        </p:txBody>
      </p:sp>
      <p:sp>
        <p:nvSpPr>
          <p:cNvPr id="3" name="Content Placeholder 2">
            <a:extLst>
              <a:ext uri="{FF2B5EF4-FFF2-40B4-BE49-F238E27FC236}">
                <a16:creationId xmlns:a16="http://schemas.microsoft.com/office/drawing/2014/main" id="{129EBDD8-6106-AC16-9A38-5AE6D90AD5AC}"/>
              </a:ext>
            </a:extLst>
          </p:cNvPr>
          <p:cNvSpPr>
            <a:spLocks noGrp="1"/>
          </p:cNvSpPr>
          <p:nvPr>
            <p:ph idx="1"/>
          </p:nvPr>
        </p:nvSpPr>
        <p:spPr/>
        <p:txBody>
          <a:bodyPr/>
          <a:lstStyle/>
          <a:p>
            <a:pPr marL="0" indent="0">
              <a:buNone/>
            </a:pPr>
            <a:r>
              <a:rPr lang="en-US" dirty="0"/>
              <a:t>Azure is the name of Microsoft Cloud Services.</a:t>
            </a:r>
          </a:p>
          <a:p>
            <a:r>
              <a:rPr lang="en-US" dirty="0"/>
              <a:t>You can use LLMs through Azure (including GPT models), but they have a cost.</a:t>
            </a:r>
          </a:p>
          <a:p>
            <a:r>
              <a:rPr lang="en-US" dirty="0"/>
              <a:t>The advantage is that </a:t>
            </a:r>
            <a:r>
              <a:rPr lang="en-US" b="1" dirty="0"/>
              <a:t>your data is safe in Azure</a:t>
            </a:r>
            <a:r>
              <a:rPr lang="en-US" dirty="0"/>
              <a:t>, and it is not shared with any third party.</a:t>
            </a:r>
          </a:p>
          <a:p>
            <a:r>
              <a:rPr lang="en-US" dirty="0"/>
              <a:t>Even when using GPT models, your data does not go to OpenAI.</a:t>
            </a:r>
          </a:p>
        </p:txBody>
      </p:sp>
    </p:spTree>
    <p:extLst>
      <p:ext uri="{BB962C8B-B14F-4D97-AF65-F5344CB8AC3E}">
        <p14:creationId xmlns:p14="http://schemas.microsoft.com/office/powerpoint/2010/main" val="3173884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C477-C26F-684C-8C5C-37DFA18C9698}"/>
              </a:ext>
            </a:extLst>
          </p:cNvPr>
          <p:cNvSpPr>
            <a:spLocks noGrp="1"/>
          </p:cNvSpPr>
          <p:nvPr>
            <p:ph type="title"/>
          </p:nvPr>
        </p:nvSpPr>
        <p:spPr/>
        <p:txBody>
          <a:bodyPr/>
          <a:lstStyle/>
          <a:p>
            <a:r>
              <a:rPr lang="en-US" dirty="0"/>
              <a:t>GPT Series</a:t>
            </a:r>
          </a:p>
        </p:txBody>
      </p:sp>
      <p:sp>
        <p:nvSpPr>
          <p:cNvPr id="3" name="Content Placeholder 2">
            <a:extLst>
              <a:ext uri="{FF2B5EF4-FFF2-40B4-BE49-F238E27FC236}">
                <a16:creationId xmlns:a16="http://schemas.microsoft.com/office/drawing/2014/main" id="{3C9B7286-9FEB-880B-22FE-F5D5EE2B5B3A}"/>
              </a:ext>
            </a:extLst>
          </p:cNvPr>
          <p:cNvSpPr>
            <a:spLocks noGrp="1"/>
          </p:cNvSpPr>
          <p:nvPr>
            <p:ph idx="1"/>
          </p:nvPr>
        </p:nvSpPr>
        <p:spPr/>
        <p:txBody>
          <a:bodyPr/>
          <a:lstStyle/>
          <a:p>
            <a:pPr marL="0" indent="0">
              <a:buNone/>
            </a:pPr>
            <a:r>
              <a:rPr lang="en-US" dirty="0"/>
              <a:t>If you are going to use a GPT model from OpenAI. We recommend you use the Microsoft Copilot or Azure versions.</a:t>
            </a:r>
          </a:p>
        </p:txBody>
      </p:sp>
    </p:spTree>
    <p:extLst>
      <p:ext uri="{BB962C8B-B14F-4D97-AF65-F5344CB8AC3E}">
        <p14:creationId xmlns:p14="http://schemas.microsoft.com/office/powerpoint/2010/main" val="3594265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767AF-601B-B3A5-1A3E-0A464F8BFEC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D20D931-81EF-1822-4AAA-161E58117E4C}"/>
              </a:ext>
            </a:extLst>
          </p:cNvPr>
          <p:cNvPicPr>
            <a:picLocks noChangeAspect="1"/>
          </p:cNvPicPr>
          <p:nvPr/>
        </p:nvPicPr>
        <p:blipFill>
          <a:blip r:embed="rId2"/>
          <a:stretch>
            <a:fillRect/>
          </a:stretch>
        </p:blipFill>
        <p:spPr>
          <a:xfrm>
            <a:off x="1006239" y="1349991"/>
            <a:ext cx="1341176" cy="1341176"/>
          </a:xfrm>
          <a:prstGeom prst="rect">
            <a:avLst/>
          </a:prstGeom>
        </p:spPr>
      </p:pic>
      <p:sp>
        <p:nvSpPr>
          <p:cNvPr id="2" name="Title 1">
            <a:extLst>
              <a:ext uri="{FF2B5EF4-FFF2-40B4-BE49-F238E27FC236}">
                <a16:creationId xmlns:a16="http://schemas.microsoft.com/office/drawing/2014/main" id="{BB146A72-480F-1CC6-E225-A559217D890A}"/>
              </a:ext>
            </a:extLst>
          </p:cNvPr>
          <p:cNvSpPr>
            <a:spLocks noGrp="1"/>
          </p:cNvSpPr>
          <p:nvPr>
            <p:ph type="title"/>
          </p:nvPr>
        </p:nvSpPr>
        <p:spPr/>
        <p:txBody>
          <a:bodyPr/>
          <a:lstStyle/>
          <a:p>
            <a:r>
              <a:rPr lang="en-US" dirty="0"/>
              <a:t>Where do I find these models?</a:t>
            </a:r>
          </a:p>
        </p:txBody>
      </p:sp>
      <p:sp>
        <p:nvSpPr>
          <p:cNvPr id="3" name="Content Placeholder 2">
            <a:extLst>
              <a:ext uri="{FF2B5EF4-FFF2-40B4-BE49-F238E27FC236}">
                <a16:creationId xmlns:a16="http://schemas.microsoft.com/office/drawing/2014/main" id="{4376A023-1B22-2252-9C68-98BCAE71711A}"/>
              </a:ext>
            </a:extLst>
          </p:cNvPr>
          <p:cNvSpPr>
            <a:spLocks noGrp="1"/>
          </p:cNvSpPr>
          <p:nvPr>
            <p:ph idx="1"/>
          </p:nvPr>
        </p:nvSpPr>
        <p:spPr>
          <a:xfrm>
            <a:off x="4904664" y="1418609"/>
            <a:ext cx="2382672" cy="505725"/>
          </a:xfrm>
        </p:spPr>
        <p:txBody>
          <a:bodyPr anchor="ctr">
            <a:normAutofit fontScale="92500"/>
          </a:bodyPr>
          <a:lstStyle/>
          <a:p>
            <a:pPr marL="0" indent="0" algn="ctr">
              <a:buNone/>
            </a:pPr>
            <a:r>
              <a:rPr lang="en-US" dirty="0"/>
              <a:t>anthropic.com</a:t>
            </a:r>
          </a:p>
        </p:txBody>
      </p:sp>
      <p:sp>
        <p:nvSpPr>
          <p:cNvPr id="7" name="TextBox 6">
            <a:extLst>
              <a:ext uri="{FF2B5EF4-FFF2-40B4-BE49-F238E27FC236}">
                <a16:creationId xmlns:a16="http://schemas.microsoft.com/office/drawing/2014/main" id="{2A287479-13E0-2C82-30F9-E49C1FE402E2}"/>
              </a:ext>
            </a:extLst>
          </p:cNvPr>
          <p:cNvSpPr txBox="1"/>
          <p:nvPr/>
        </p:nvSpPr>
        <p:spPr>
          <a:xfrm>
            <a:off x="2170766" y="3357120"/>
            <a:ext cx="2591531" cy="461665"/>
          </a:xfrm>
          <a:prstGeom prst="rect">
            <a:avLst/>
          </a:prstGeom>
          <a:noFill/>
        </p:spPr>
        <p:txBody>
          <a:bodyPr wrap="square" rtlCol="0" anchor="ctr">
            <a:spAutoFit/>
          </a:bodyPr>
          <a:lstStyle/>
          <a:p>
            <a:pPr algn="ctr"/>
            <a:r>
              <a:rPr lang="en-US" sz="2400" dirty="0"/>
              <a:t>claude.ai</a:t>
            </a:r>
          </a:p>
        </p:txBody>
      </p:sp>
      <p:grpSp>
        <p:nvGrpSpPr>
          <p:cNvPr id="20" name="Group 19">
            <a:extLst>
              <a:ext uri="{FF2B5EF4-FFF2-40B4-BE49-F238E27FC236}">
                <a16:creationId xmlns:a16="http://schemas.microsoft.com/office/drawing/2014/main" id="{9C7A287A-6106-0F0A-27C1-CD81C367AD23}"/>
              </a:ext>
            </a:extLst>
          </p:cNvPr>
          <p:cNvGrpSpPr/>
          <p:nvPr/>
        </p:nvGrpSpPr>
        <p:grpSpPr>
          <a:xfrm>
            <a:off x="7742566" y="2279769"/>
            <a:ext cx="3666962" cy="4175071"/>
            <a:chOff x="7742566" y="2279769"/>
            <a:chExt cx="3666962" cy="4175071"/>
          </a:xfrm>
        </p:grpSpPr>
        <p:pic>
          <p:nvPicPr>
            <p:cNvPr id="16" name="Picture 15">
              <a:extLst>
                <a:ext uri="{FF2B5EF4-FFF2-40B4-BE49-F238E27FC236}">
                  <a16:creationId xmlns:a16="http://schemas.microsoft.com/office/drawing/2014/main" id="{5B14CCA9-C2A3-8F31-6892-0E480E0BFD4C}"/>
                </a:ext>
              </a:extLst>
            </p:cNvPr>
            <p:cNvPicPr>
              <a:picLocks noChangeAspect="1"/>
            </p:cNvPicPr>
            <p:nvPr/>
          </p:nvPicPr>
          <p:blipFill>
            <a:blip r:embed="rId3"/>
            <a:stretch>
              <a:fillRect/>
            </a:stretch>
          </p:blipFill>
          <p:spPr>
            <a:xfrm>
              <a:off x="7742566" y="2947916"/>
              <a:ext cx="3666962" cy="3506924"/>
            </a:xfrm>
            <a:prstGeom prst="rect">
              <a:avLst/>
            </a:prstGeom>
          </p:spPr>
        </p:pic>
        <p:sp>
          <p:nvSpPr>
            <p:cNvPr id="11" name="TextBox 10">
              <a:extLst>
                <a:ext uri="{FF2B5EF4-FFF2-40B4-BE49-F238E27FC236}">
                  <a16:creationId xmlns:a16="http://schemas.microsoft.com/office/drawing/2014/main" id="{2DE0ED17-D38B-37A8-E1A9-2AEB4E825F3E}"/>
                </a:ext>
              </a:extLst>
            </p:cNvPr>
            <p:cNvSpPr txBox="1"/>
            <p:nvPr/>
          </p:nvSpPr>
          <p:spPr>
            <a:xfrm>
              <a:off x="8374797" y="2279769"/>
              <a:ext cx="2402501" cy="629998"/>
            </a:xfrm>
            <a:prstGeom prst="rect">
              <a:avLst/>
            </a:prstGeom>
            <a:noFill/>
          </p:spPr>
          <p:txBody>
            <a:bodyPr wrap="square" rtlCol="0" anchor="ctr">
              <a:spAutoFit/>
            </a:bodyPr>
            <a:lstStyle/>
            <a:p>
              <a:pPr algn="ctr"/>
              <a:r>
                <a:rPr lang="en-US" sz="2400" dirty="0"/>
                <a:t>Python API</a:t>
              </a:r>
            </a:p>
          </p:txBody>
        </p:sp>
      </p:grpSp>
      <p:cxnSp>
        <p:nvCxnSpPr>
          <p:cNvPr id="14" name="Curved Connector 13">
            <a:extLst>
              <a:ext uri="{FF2B5EF4-FFF2-40B4-BE49-F238E27FC236}">
                <a16:creationId xmlns:a16="http://schemas.microsoft.com/office/drawing/2014/main" id="{4A2263AC-DD43-118C-2A53-759CE3B0C977}"/>
              </a:ext>
            </a:extLst>
          </p:cNvPr>
          <p:cNvCxnSpPr>
            <a:stCxn id="3" idx="2"/>
            <a:endCxn id="7" idx="0"/>
          </p:cNvCxnSpPr>
          <p:nvPr/>
        </p:nvCxnSpPr>
        <p:spPr>
          <a:xfrm rot="5400000">
            <a:off x="4064873" y="1325993"/>
            <a:ext cx="1432786" cy="2629468"/>
          </a:xfrm>
          <a:prstGeom prst="curvedConnector3">
            <a:avLst>
              <a:gd name="adj1" fmla="val 50000"/>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5AB768E9-A68E-782E-18C8-EF9F2527041C}"/>
              </a:ext>
            </a:extLst>
          </p:cNvPr>
          <p:cNvCxnSpPr>
            <a:cxnSpLocks/>
            <a:stCxn id="3" idx="2"/>
            <a:endCxn id="16" idx="1"/>
          </p:cNvCxnSpPr>
          <p:nvPr/>
        </p:nvCxnSpPr>
        <p:spPr>
          <a:xfrm rot="16200000" flipH="1">
            <a:off x="5530761" y="2489573"/>
            <a:ext cx="2777044" cy="1646566"/>
          </a:xfrm>
          <a:prstGeom prst="curvedConnector2">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pic>
        <p:nvPicPr>
          <p:cNvPr id="5" name="Graphic 4" descr="Money outline">
            <a:extLst>
              <a:ext uri="{FF2B5EF4-FFF2-40B4-BE49-F238E27FC236}">
                <a16:creationId xmlns:a16="http://schemas.microsoft.com/office/drawing/2014/main" id="{BEC740A9-EE83-FDAB-67B0-A80A421B8C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84257" y="2043752"/>
            <a:ext cx="914400" cy="914400"/>
          </a:xfrm>
          <a:prstGeom prst="rect">
            <a:avLst/>
          </a:prstGeom>
        </p:spPr>
      </p:pic>
      <p:pic>
        <p:nvPicPr>
          <p:cNvPr id="21" name="Picture 20">
            <a:extLst>
              <a:ext uri="{FF2B5EF4-FFF2-40B4-BE49-F238E27FC236}">
                <a16:creationId xmlns:a16="http://schemas.microsoft.com/office/drawing/2014/main" id="{392EE814-6C64-3F9C-1445-403F9264BE9B}"/>
              </a:ext>
            </a:extLst>
          </p:cNvPr>
          <p:cNvPicPr>
            <a:picLocks noChangeAspect="1"/>
          </p:cNvPicPr>
          <p:nvPr/>
        </p:nvPicPr>
        <p:blipFill>
          <a:blip r:embed="rId6"/>
          <a:stretch>
            <a:fillRect/>
          </a:stretch>
        </p:blipFill>
        <p:spPr>
          <a:xfrm>
            <a:off x="1323833" y="3984625"/>
            <a:ext cx="4285397" cy="1507315"/>
          </a:xfrm>
          <a:prstGeom prst="rect">
            <a:avLst/>
          </a:prstGeom>
        </p:spPr>
      </p:pic>
    </p:spTree>
    <p:extLst>
      <p:ext uri="{BB962C8B-B14F-4D97-AF65-F5344CB8AC3E}">
        <p14:creationId xmlns:p14="http://schemas.microsoft.com/office/powerpoint/2010/main" val="3364531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58ED6-5D2D-A169-651E-FDBE955437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0FA27-2A62-0E1A-7A22-9019F122AD28}"/>
              </a:ext>
            </a:extLst>
          </p:cNvPr>
          <p:cNvSpPr>
            <a:spLocks noGrp="1"/>
          </p:cNvSpPr>
          <p:nvPr>
            <p:ph type="title"/>
          </p:nvPr>
        </p:nvSpPr>
        <p:spPr/>
        <p:txBody>
          <a:bodyPr/>
          <a:lstStyle/>
          <a:p>
            <a:r>
              <a:rPr lang="en-US" dirty="0"/>
              <a:t>Where do I find these models?</a:t>
            </a:r>
          </a:p>
        </p:txBody>
      </p:sp>
      <p:sp>
        <p:nvSpPr>
          <p:cNvPr id="3" name="Content Placeholder 2">
            <a:extLst>
              <a:ext uri="{FF2B5EF4-FFF2-40B4-BE49-F238E27FC236}">
                <a16:creationId xmlns:a16="http://schemas.microsoft.com/office/drawing/2014/main" id="{C09B188B-2F60-5A8C-D93D-8FC96CFE2FB3}"/>
              </a:ext>
            </a:extLst>
          </p:cNvPr>
          <p:cNvSpPr>
            <a:spLocks noGrp="1"/>
          </p:cNvSpPr>
          <p:nvPr>
            <p:ph idx="1"/>
          </p:nvPr>
        </p:nvSpPr>
        <p:spPr>
          <a:xfrm>
            <a:off x="4904664" y="1418609"/>
            <a:ext cx="2382672" cy="505725"/>
          </a:xfrm>
        </p:spPr>
        <p:txBody>
          <a:bodyPr anchor="ctr">
            <a:normAutofit fontScale="70000" lnSpcReduction="20000"/>
          </a:bodyPr>
          <a:lstStyle/>
          <a:p>
            <a:pPr marL="0" indent="0" algn="ctr">
              <a:buNone/>
            </a:pPr>
            <a:r>
              <a:rPr lang="en-US" dirty="0"/>
              <a:t>gemini.google.com</a:t>
            </a:r>
          </a:p>
        </p:txBody>
      </p:sp>
      <p:sp>
        <p:nvSpPr>
          <p:cNvPr id="11" name="TextBox 10">
            <a:extLst>
              <a:ext uri="{FF2B5EF4-FFF2-40B4-BE49-F238E27FC236}">
                <a16:creationId xmlns:a16="http://schemas.microsoft.com/office/drawing/2014/main" id="{1C703A39-8C12-52BD-3246-C5949E568AFC}"/>
              </a:ext>
            </a:extLst>
          </p:cNvPr>
          <p:cNvSpPr txBox="1"/>
          <p:nvPr/>
        </p:nvSpPr>
        <p:spPr>
          <a:xfrm>
            <a:off x="8574564" y="2279769"/>
            <a:ext cx="2402501" cy="629998"/>
          </a:xfrm>
          <a:prstGeom prst="rect">
            <a:avLst/>
          </a:prstGeom>
          <a:noFill/>
        </p:spPr>
        <p:txBody>
          <a:bodyPr wrap="square" rtlCol="0" anchor="ctr">
            <a:spAutoFit/>
          </a:bodyPr>
          <a:lstStyle/>
          <a:p>
            <a:pPr algn="ctr"/>
            <a:r>
              <a:rPr lang="en-US" sz="2400" dirty="0"/>
              <a:t>Python API</a:t>
            </a:r>
          </a:p>
        </p:txBody>
      </p:sp>
      <p:cxnSp>
        <p:nvCxnSpPr>
          <p:cNvPr id="14" name="Curved Connector 13">
            <a:extLst>
              <a:ext uri="{FF2B5EF4-FFF2-40B4-BE49-F238E27FC236}">
                <a16:creationId xmlns:a16="http://schemas.microsoft.com/office/drawing/2014/main" id="{BFDD30F5-CEF9-C5E0-76D0-19728EB775E7}"/>
              </a:ext>
            </a:extLst>
          </p:cNvPr>
          <p:cNvCxnSpPr>
            <a:cxnSpLocks/>
            <a:stCxn id="3" idx="2"/>
            <a:endCxn id="7" idx="0"/>
          </p:cNvCxnSpPr>
          <p:nvPr/>
        </p:nvCxnSpPr>
        <p:spPr>
          <a:xfrm rot="5400000">
            <a:off x="4095296" y="1356416"/>
            <a:ext cx="1432786" cy="2568623"/>
          </a:xfrm>
          <a:prstGeom prst="curvedConnector3">
            <a:avLst>
              <a:gd name="adj1" fmla="val 50000"/>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4E3128A9-275F-0320-8245-942BE2DBE75F}"/>
              </a:ext>
            </a:extLst>
          </p:cNvPr>
          <p:cNvCxnSpPr>
            <a:cxnSpLocks/>
            <a:stCxn id="3" idx="2"/>
            <a:endCxn id="4" idx="1"/>
          </p:cNvCxnSpPr>
          <p:nvPr/>
        </p:nvCxnSpPr>
        <p:spPr>
          <a:xfrm rot="16200000" flipH="1">
            <a:off x="5675042" y="2345292"/>
            <a:ext cx="2273868" cy="1431952"/>
          </a:xfrm>
          <a:prstGeom prst="curvedConnector2">
            <a:avLst/>
          </a:prstGeom>
          <a:ln w="38100">
            <a:solidFill>
              <a:schemeClr val="accent5"/>
            </a:solidFill>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32533773-5989-B57E-89D6-5FC65621A0A4}"/>
              </a:ext>
            </a:extLst>
          </p:cNvPr>
          <p:cNvPicPr>
            <a:picLocks noChangeAspect="1"/>
          </p:cNvPicPr>
          <p:nvPr/>
        </p:nvPicPr>
        <p:blipFill>
          <a:blip r:embed="rId2"/>
          <a:stretch>
            <a:fillRect/>
          </a:stretch>
        </p:blipFill>
        <p:spPr>
          <a:xfrm>
            <a:off x="7527952" y="3220870"/>
            <a:ext cx="4495725" cy="1954663"/>
          </a:xfrm>
          <a:prstGeom prst="rect">
            <a:avLst/>
          </a:prstGeom>
        </p:spPr>
      </p:pic>
      <p:grpSp>
        <p:nvGrpSpPr>
          <p:cNvPr id="10" name="Group 9">
            <a:extLst>
              <a:ext uri="{FF2B5EF4-FFF2-40B4-BE49-F238E27FC236}">
                <a16:creationId xmlns:a16="http://schemas.microsoft.com/office/drawing/2014/main" id="{885BA555-F574-6521-00C3-6FC452AE76CA}"/>
              </a:ext>
            </a:extLst>
          </p:cNvPr>
          <p:cNvGrpSpPr/>
          <p:nvPr/>
        </p:nvGrpSpPr>
        <p:grpSpPr>
          <a:xfrm>
            <a:off x="1595650" y="3357120"/>
            <a:ext cx="3863454" cy="2456219"/>
            <a:chOff x="1595650" y="3357120"/>
            <a:chExt cx="3863454" cy="2456219"/>
          </a:xfrm>
        </p:grpSpPr>
        <p:sp>
          <p:nvSpPr>
            <p:cNvPr id="7" name="TextBox 6">
              <a:extLst>
                <a:ext uri="{FF2B5EF4-FFF2-40B4-BE49-F238E27FC236}">
                  <a16:creationId xmlns:a16="http://schemas.microsoft.com/office/drawing/2014/main" id="{899A7A99-FC46-05F3-AAD3-6FF1F7814DAA}"/>
                </a:ext>
              </a:extLst>
            </p:cNvPr>
            <p:cNvSpPr txBox="1"/>
            <p:nvPr/>
          </p:nvSpPr>
          <p:spPr>
            <a:xfrm>
              <a:off x="2094748" y="3357120"/>
              <a:ext cx="2865258" cy="461665"/>
            </a:xfrm>
            <a:prstGeom prst="rect">
              <a:avLst/>
            </a:prstGeom>
            <a:noFill/>
          </p:spPr>
          <p:txBody>
            <a:bodyPr wrap="square" rtlCol="0" anchor="ctr">
              <a:spAutoFit/>
            </a:bodyPr>
            <a:lstStyle/>
            <a:p>
              <a:pPr algn="ctr"/>
              <a:r>
                <a:rPr lang="en-US" sz="2400" dirty="0"/>
                <a:t>gemini.google.com</a:t>
              </a:r>
            </a:p>
          </p:txBody>
        </p:sp>
        <p:pic>
          <p:nvPicPr>
            <p:cNvPr id="8" name="Picture 7">
              <a:extLst>
                <a:ext uri="{FF2B5EF4-FFF2-40B4-BE49-F238E27FC236}">
                  <a16:creationId xmlns:a16="http://schemas.microsoft.com/office/drawing/2014/main" id="{548862FF-29CC-4FD6-C26D-7CECDFFB9D2A}"/>
                </a:ext>
              </a:extLst>
            </p:cNvPr>
            <p:cNvPicPr>
              <a:picLocks noChangeAspect="1"/>
            </p:cNvPicPr>
            <p:nvPr/>
          </p:nvPicPr>
          <p:blipFill>
            <a:blip r:embed="rId3"/>
            <a:stretch>
              <a:fillRect/>
            </a:stretch>
          </p:blipFill>
          <p:spPr>
            <a:xfrm>
              <a:off x="1595650" y="4012807"/>
              <a:ext cx="3863454" cy="1800532"/>
            </a:xfrm>
            <a:prstGeom prst="rect">
              <a:avLst/>
            </a:prstGeom>
          </p:spPr>
        </p:pic>
      </p:grpSp>
      <p:grpSp>
        <p:nvGrpSpPr>
          <p:cNvPr id="15" name="Group 14">
            <a:extLst>
              <a:ext uri="{FF2B5EF4-FFF2-40B4-BE49-F238E27FC236}">
                <a16:creationId xmlns:a16="http://schemas.microsoft.com/office/drawing/2014/main" id="{4DAC328B-2BFD-780D-2F8E-9B3CC0CB5FE1}"/>
              </a:ext>
            </a:extLst>
          </p:cNvPr>
          <p:cNvGrpSpPr/>
          <p:nvPr/>
        </p:nvGrpSpPr>
        <p:grpSpPr>
          <a:xfrm>
            <a:off x="8707272" y="5428397"/>
            <a:ext cx="3073021" cy="914400"/>
            <a:chOff x="8707272" y="5428397"/>
            <a:chExt cx="3073021" cy="914400"/>
          </a:xfrm>
        </p:grpSpPr>
        <p:pic>
          <p:nvPicPr>
            <p:cNvPr id="5" name="Graphic 4" descr="Money outline">
              <a:extLst>
                <a:ext uri="{FF2B5EF4-FFF2-40B4-BE49-F238E27FC236}">
                  <a16:creationId xmlns:a16="http://schemas.microsoft.com/office/drawing/2014/main" id="{1E3EA9E0-9C29-A626-72B7-80BF5B61C9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5893" y="5428397"/>
              <a:ext cx="914400" cy="914400"/>
            </a:xfrm>
            <a:prstGeom prst="rect">
              <a:avLst/>
            </a:prstGeom>
          </p:spPr>
        </p:pic>
        <p:sp>
          <p:nvSpPr>
            <p:cNvPr id="12" name="TextBox 11">
              <a:extLst>
                <a:ext uri="{FF2B5EF4-FFF2-40B4-BE49-F238E27FC236}">
                  <a16:creationId xmlns:a16="http://schemas.microsoft.com/office/drawing/2014/main" id="{F2275945-E5A9-F1BD-11E3-FDA2C7F187B2}"/>
                </a:ext>
              </a:extLst>
            </p:cNvPr>
            <p:cNvSpPr txBox="1"/>
            <p:nvPr/>
          </p:nvSpPr>
          <p:spPr>
            <a:xfrm>
              <a:off x="8707272" y="5786650"/>
              <a:ext cx="1924335" cy="369332"/>
            </a:xfrm>
            <a:prstGeom prst="rect">
              <a:avLst/>
            </a:prstGeom>
            <a:noFill/>
          </p:spPr>
          <p:txBody>
            <a:bodyPr wrap="square" rtlCol="0" anchor="ctr">
              <a:spAutoFit/>
            </a:bodyPr>
            <a:lstStyle/>
            <a:p>
              <a:pPr algn="ctr"/>
              <a:r>
                <a:rPr lang="en-US" dirty="0"/>
                <a:t>Free version, or</a:t>
              </a:r>
            </a:p>
          </p:txBody>
        </p:sp>
      </p:grpSp>
      <p:pic>
        <p:nvPicPr>
          <p:cNvPr id="3074" name="Picture 2">
            <a:extLst>
              <a:ext uri="{FF2B5EF4-FFF2-40B4-BE49-F238E27FC236}">
                <a16:creationId xmlns:a16="http://schemas.microsoft.com/office/drawing/2014/main" id="{63590327-1E0D-5CCB-9339-A0B4425F2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535" y="1508931"/>
            <a:ext cx="2794000" cy="102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6927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63A5F-3BFF-666E-4AB3-842C051FD170}"/>
              </a:ext>
            </a:extLst>
          </p:cNvPr>
          <p:cNvSpPr>
            <a:spLocks noGrp="1"/>
          </p:cNvSpPr>
          <p:nvPr>
            <p:ph type="title"/>
          </p:nvPr>
        </p:nvSpPr>
        <p:spPr/>
        <p:txBody>
          <a:bodyPr/>
          <a:lstStyle/>
          <a:p>
            <a:r>
              <a:rPr lang="en-US" dirty="0"/>
              <a:t>What about open-source models?</a:t>
            </a:r>
          </a:p>
        </p:txBody>
      </p:sp>
      <p:sp>
        <p:nvSpPr>
          <p:cNvPr id="3" name="Content Placeholder 2">
            <a:extLst>
              <a:ext uri="{FF2B5EF4-FFF2-40B4-BE49-F238E27FC236}">
                <a16:creationId xmlns:a16="http://schemas.microsoft.com/office/drawing/2014/main" id="{95DCF9DA-F45D-9BBA-F304-40B5A4001F4C}"/>
              </a:ext>
            </a:extLst>
          </p:cNvPr>
          <p:cNvSpPr>
            <a:spLocks noGrp="1"/>
          </p:cNvSpPr>
          <p:nvPr>
            <p:ph idx="1"/>
          </p:nvPr>
        </p:nvSpPr>
        <p:spPr>
          <a:xfrm>
            <a:off x="838200" y="1473201"/>
            <a:ext cx="10515600" cy="4518166"/>
          </a:xfrm>
        </p:spPr>
        <p:txBody>
          <a:bodyPr/>
          <a:lstStyle/>
          <a:p>
            <a:pPr marL="0" indent="0">
              <a:buNone/>
            </a:pPr>
            <a:r>
              <a:rPr lang="en-US" dirty="0"/>
              <a:t>You can download models from many places. Major ones are:</a:t>
            </a:r>
          </a:p>
          <a:p>
            <a:pPr marL="0" indent="0">
              <a:buNone/>
            </a:pPr>
            <a:endParaRPr lang="en-US" dirty="0"/>
          </a:p>
          <a:p>
            <a:r>
              <a:rPr lang="en-US" dirty="0"/>
              <a:t>Hugging Face</a:t>
            </a:r>
          </a:p>
          <a:p>
            <a:endParaRPr lang="en-US" dirty="0"/>
          </a:p>
          <a:p>
            <a:r>
              <a:rPr lang="en-US" dirty="0"/>
              <a:t>Ollama</a:t>
            </a:r>
          </a:p>
          <a:p>
            <a:endParaRPr lang="en-US" dirty="0"/>
          </a:p>
          <a:p>
            <a:r>
              <a:rPr lang="en-US" dirty="0"/>
              <a:t>LMStudio</a:t>
            </a:r>
          </a:p>
        </p:txBody>
      </p:sp>
      <p:pic>
        <p:nvPicPr>
          <p:cNvPr id="4" name="Picture 3">
            <a:extLst>
              <a:ext uri="{FF2B5EF4-FFF2-40B4-BE49-F238E27FC236}">
                <a16:creationId xmlns:a16="http://schemas.microsoft.com/office/drawing/2014/main" id="{EC50FFDF-0B80-94E0-8D2D-91F1ACD91C9C}"/>
              </a:ext>
            </a:extLst>
          </p:cNvPr>
          <p:cNvPicPr>
            <a:picLocks noChangeAspect="1"/>
          </p:cNvPicPr>
          <p:nvPr/>
        </p:nvPicPr>
        <p:blipFill>
          <a:blip r:embed="rId2"/>
          <a:stretch>
            <a:fillRect/>
          </a:stretch>
        </p:blipFill>
        <p:spPr>
          <a:xfrm>
            <a:off x="3556189" y="2408829"/>
            <a:ext cx="2739031" cy="580030"/>
          </a:xfrm>
          <a:prstGeom prst="rect">
            <a:avLst/>
          </a:prstGeom>
        </p:spPr>
      </p:pic>
      <p:pic>
        <p:nvPicPr>
          <p:cNvPr id="5" name="Picture 4">
            <a:extLst>
              <a:ext uri="{FF2B5EF4-FFF2-40B4-BE49-F238E27FC236}">
                <a16:creationId xmlns:a16="http://schemas.microsoft.com/office/drawing/2014/main" id="{6C952A50-0386-A4E0-1BF6-16DB7B91997E}"/>
              </a:ext>
            </a:extLst>
          </p:cNvPr>
          <p:cNvPicPr>
            <a:picLocks noChangeAspect="1"/>
          </p:cNvPicPr>
          <p:nvPr/>
        </p:nvPicPr>
        <p:blipFill>
          <a:blip r:embed="rId3"/>
          <a:stretch>
            <a:fillRect/>
          </a:stretch>
        </p:blipFill>
        <p:spPr>
          <a:xfrm>
            <a:off x="4408795" y="3238026"/>
            <a:ext cx="1102310" cy="883598"/>
          </a:xfrm>
          <a:prstGeom prst="rect">
            <a:avLst/>
          </a:prstGeom>
        </p:spPr>
      </p:pic>
      <p:pic>
        <p:nvPicPr>
          <p:cNvPr id="6" name="Picture 5">
            <a:extLst>
              <a:ext uri="{FF2B5EF4-FFF2-40B4-BE49-F238E27FC236}">
                <a16:creationId xmlns:a16="http://schemas.microsoft.com/office/drawing/2014/main" id="{B16F301E-5657-E937-53C4-6D59B87A4B42}"/>
              </a:ext>
            </a:extLst>
          </p:cNvPr>
          <p:cNvPicPr>
            <a:picLocks noChangeAspect="1"/>
          </p:cNvPicPr>
          <p:nvPr/>
        </p:nvPicPr>
        <p:blipFill>
          <a:blip r:embed="rId4"/>
          <a:stretch>
            <a:fillRect/>
          </a:stretch>
        </p:blipFill>
        <p:spPr>
          <a:xfrm>
            <a:off x="3849143" y="4396285"/>
            <a:ext cx="2146300" cy="685800"/>
          </a:xfrm>
          <a:prstGeom prst="rect">
            <a:avLst/>
          </a:prstGeom>
        </p:spPr>
      </p:pic>
    </p:spTree>
    <p:extLst>
      <p:ext uri="{BB962C8B-B14F-4D97-AF65-F5344CB8AC3E}">
        <p14:creationId xmlns:p14="http://schemas.microsoft.com/office/powerpoint/2010/main" val="2467008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47F8-9F51-3A10-F775-16E2C36BBCFF}"/>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B7B6C117-9EA4-913D-80C3-579D9C7F7D07}"/>
              </a:ext>
            </a:extLst>
          </p:cNvPr>
          <p:cNvSpPr>
            <a:spLocks noGrp="1"/>
          </p:cNvSpPr>
          <p:nvPr>
            <p:ph idx="1"/>
          </p:nvPr>
        </p:nvSpPr>
        <p:spPr>
          <a:xfrm>
            <a:off x="838201" y="1473201"/>
            <a:ext cx="4320654" cy="3344460"/>
          </a:xfrm>
        </p:spPr>
        <p:txBody>
          <a:bodyPr/>
          <a:lstStyle/>
          <a:p>
            <a:pPr marL="0" indent="0">
              <a:buNone/>
            </a:pPr>
            <a:r>
              <a:rPr lang="en-US" b="1" dirty="0"/>
              <a:t>Ollama</a:t>
            </a:r>
          </a:p>
          <a:p>
            <a:r>
              <a:rPr lang="en-US" dirty="0"/>
              <a:t>Easier starting point.</a:t>
            </a:r>
          </a:p>
          <a:p>
            <a:r>
              <a:rPr lang="en-US" dirty="0"/>
              <a:t>Ollama library easy to use.</a:t>
            </a:r>
          </a:p>
          <a:p>
            <a:r>
              <a:rPr lang="en-US" dirty="0"/>
              <a:t>Fewer Models.</a:t>
            </a:r>
          </a:p>
          <a:p>
            <a:r>
              <a:rPr lang="en-US" dirty="0"/>
              <a:t>Models are generally trustworthy.</a:t>
            </a:r>
          </a:p>
        </p:txBody>
      </p:sp>
      <p:sp>
        <p:nvSpPr>
          <p:cNvPr id="4" name="Content Placeholder 2">
            <a:extLst>
              <a:ext uri="{FF2B5EF4-FFF2-40B4-BE49-F238E27FC236}">
                <a16:creationId xmlns:a16="http://schemas.microsoft.com/office/drawing/2014/main" id="{E0D479D9-FCA6-3076-3ACA-C766FD87C11F}"/>
              </a:ext>
            </a:extLst>
          </p:cNvPr>
          <p:cNvSpPr txBox="1">
            <a:spLocks/>
          </p:cNvSpPr>
          <p:nvPr/>
        </p:nvSpPr>
        <p:spPr>
          <a:xfrm>
            <a:off x="5795682" y="1358153"/>
            <a:ext cx="6107453" cy="3012141"/>
          </a:xfrm>
          <a:prstGeom prst="rect">
            <a:avLst/>
          </a:prstGeom>
        </p:spPr>
        <p:txBody>
          <a:bodyPr vert="horz" lIns="91440" tIns="45720" rIns="91440" bIns="45720" rtlCol="0">
            <a:norm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Hugging Face</a:t>
            </a:r>
          </a:p>
          <a:p>
            <a:r>
              <a:rPr lang="en-US" dirty="0"/>
              <a:t>Transformers library more developed.</a:t>
            </a:r>
          </a:p>
          <a:p>
            <a:r>
              <a:rPr lang="en-US" dirty="0"/>
              <a:t>Larger community.</a:t>
            </a:r>
          </a:p>
          <a:p>
            <a:r>
              <a:rPr lang="en-US" dirty="0"/>
              <a:t>Many, many, many more models!</a:t>
            </a:r>
          </a:p>
          <a:p>
            <a:r>
              <a:rPr lang="en-US" dirty="0"/>
              <a:t>Not all models are tested for safety.</a:t>
            </a:r>
          </a:p>
        </p:txBody>
      </p:sp>
      <p:pic>
        <p:nvPicPr>
          <p:cNvPr id="5" name="Picture 4">
            <a:extLst>
              <a:ext uri="{FF2B5EF4-FFF2-40B4-BE49-F238E27FC236}">
                <a16:creationId xmlns:a16="http://schemas.microsoft.com/office/drawing/2014/main" id="{5ADA1A57-B0EF-AC23-3C21-97D142960801}"/>
              </a:ext>
            </a:extLst>
          </p:cNvPr>
          <p:cNvPicPr>
            <a:picLocks noChangeAspect="1"/>
          </p:cNvPicPr>
          <p:nvPr/>
        </p:nvPicPr>
        <p:blipFill>
          <a:blip r:embed="rId2"/>
          <a:stretch>
            <a:fillRect/>
          </a:stretch>
        </p:blipFill>
        <p:spPr>
          <a:xfrm>
            <a:off x="5717954" y="1174912"/>
            <a:ext cx="3544619" cy="750625"/>
          </a:xfrm>
          <a:prstGeom prst="rect">
            <a:avLst/>
          </a:prstGeom>
        </p:spPr>
      </p:pic>
      <p:pic>
        <p:nvPicPr>
          <p:cNvPr id="6" name="Picture 5">
            <a:extLst>
              <a:ext uri="{FF2B5EF4-FFF2-40B4-BE49-F238E27FC236}">
                <a16:creationId xmlns:a16="http://schemas.microsoft.com/office/drawing/2014/main" id="{D562A9FD-3B4B-6D88-D8BD-3F2EB5C11199}"/>
              </a:ext>
            </a:extLst>
          </p:cNvPr>
          <p:cNvPicPr>
            <a:picLocks noChangeAspect="1"/>
          </p:cNvPicPr>
          <p:nvPr/>
        </p:nvPicPr>
        <p:blipFill>
          <a:blip r:embed="rId3"/>
          <a:stretch>
            <a:fillRect/>
          </a:stretch>
        </p:blipFill>
        <p:spPr>
          <a:xfrm>
            <a:off x="2266097" y="1095327"/>
            <a:ext cx="1102310" cy="883598"/>
          </a:xfrm>
          <a:prstGeom prst="rect">
            <a:avLst/>
          </a:prstGeom>
        </p:spPr>
      </p:pic>
      <p:sp>
        <p:nvSpPr>
          <p:cNvPr id="7" name="Content Placeholder 2">
            <a:extLst>
              <a:ext uri="{FF2B5EF4-FFF2-40B4-BE49-F238E27FC236}">
                <a16:creationId xmlns:a16="http://schemas.microsoft.com/office/drawing/2014/main" id="{EFFC9DC4-C026-F77F-42F1-B436104F62AA}"/>
              </a:ext>
            </a:extLst>
          </p:cNvPr>
          <p:cNvSpPr txBox="1">
            <a:spLocks/>
          </p:cNvSpPr>
          <p:nvPr/>
        </p:nvSpPr>
        <p:spPr>
          <a:xfrm>
            <a:off x="5868538" y="4544705"/>
            <a:ext cx="5732060" cy="1842448"/>
          </a:xfrm>
          <a:prstGeom prst="rect">
            <a:avLst/>
          </a:prstGeom>
        </p:spPr>
        <p:txBody>
          <a:bodyPr vert="horz" lIns="91440" tIns="45720" rIns="91440" bIns="45720" rtlCol="0">
            <a:noAutofit/>
          </a:bodyPr>
          <a:lstStyle>
            <a:lvl1pPr marL="228600" indent="-228600" algn="just"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just"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LMStudio</a:t>
            </a:r>
          </a:p>
          <a:p>
            <a:r>
              <a:rPr lang="en-US" dirty="0"/>
              <a:t>Chat only.</a:t>
            </a:r>
          </a:p>
          <a:p>
            <a:r>
              <a:rPr lang="en-US" dirty="0"/>
              <a:t>Not all models are tested for safety.</a:t>
            </a:r>
          </a:p>
        </p:txBody>
      </p:sp>
      <p:pic>
        <p:nvPicPr>
          <p:cNvPr id="8" name="Picture 7">
            <a:extLst>
              <a:ext uri="{FF2B5EF4-FFF2-40B4-BE49-F238E27FC236}">
                <a16:creationId xmlns:a16="http://schemas.microsoft.com/office/drawing/2014/main" id="{7E15D86E-39B0-0B69-B163-08937C6EBD9A}"/>
              </a:ext>
            </a:extLst>
          </p:cNvPr>
          <p:cNvPicPr>
            <a:picLocks noChangeAspect="1"/>
          </p:cNvPicPr>
          <p:nvPr/>
        </p:nvPicPr>
        <p:blipFill>
          <a:blip r:embed="rId4"/>
          <a:stretch>
            <a:fillRect/>
          </a:stretch>
        </p:blipFill>
        <p:spPr>
          <a:xfrm>
            <a:off x="5950898" y="4494494"/>
            <a:ext cx="1801030" cy="575477"/>
          </a:xfrm>
          <a:prstGeom prst="rect">
            <a:avLst/>
          </a:prstGeom>
        </p:spPr>
      </p:pic>
    </p:spTree>
    <p:extLst>
      <p:ext uri="{BB962C8B-B14F-4D97-AF65-F5344CB8AC3E}">
        <p14:creationId xmlns:p14="http://schemas.microsoft.com/office/powerpoint/2010/main" val="19968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2B631-6EB9-25EA-E6F6-C0A3EDEDF2BA}"/>
              </a:ext>
            </a:extLst>
          </p:cNvPr>
          <p:cNvSpPr>
            <a:spLocks noGrp="1"/>
          </p:cNvSpPr>
          <p:nvPr>
            <p:ph type="title"/>
          </p:nvPr>
        </p:nvSpPr>
        <p:spPr/>
        <p:txBody>
          <a:bodyPr/>
          <a:lstStyle/>
          <a:p>
            <a:r>
              <a:rPr lang="en-US" dirty="0"/>
              <a:t>Warning!</a:t>
            </a:r>
          </a:p>
        </p:txBody>
      </p:sp>
      <p:sp>
        <p:nvSpPr>
          <p:cNvPr id="3" name="Content Placeholder 2">
            <a:extLst>
              <a:ext uri="{FF2B5EF4-FFF2-40B4-BE49-F238E27FC236}">
                <a16:creationId xmlns:a16="http://schemas.microsoft.com/office/drawing/2014/main" id="{31590591-10ED-8E74-BE9F-43D6E1008D46}"/>
              </a:ext>
            </a:extLst>
          </p:cNvPr>
          <p:cNvSpPr>
            <a:spLocks noGrp="1"/>
          </p:cNvSpPr>
          <p:nvPr>
            <p:ph idx="1"/>
          </p:nvPr>
        </p:nvSpPr>
        <p:spPr/>
        <p:txBody>
          <a:bodyPr anchor="ctr"/>
          <a:lstStyle/>
          <a:p>
            <a:pPr marL="0" indent="0" algn="ctr">
              <a:buNone/>
            </a:pPr>
            <a:r>
              <a:rPr lang="en-US" dirty="0"/>
              <a:t>Google Colab sends your data to Google’s servers.</a:t>
            </a:r>
          </a:p>
          <a:p>
            <a:pPr marL="0" indent="0" algn="ctr">
              <a:buNone/>
            </a:pPr>
            <a:endParaRPr lang="en-US" b="1" dirty="0"/>
          </a:p>
          <a:p>
            <a:pPr marL="0" indent="0" algn="ctr">
              <a:buNone/>
            </a:pPr>
            <a:r>
              <a:rPr lang="en-US" b="1" dirty="0"/>
              <a:t>Don’t upload any information you wouldn’t publicly share!</a:t>
            </a:r>
          </a:p>
          <a:p>
            <a:pPr marL="0" indent="0">
              <a:buNone/>
            </a:pPr>
            <a:endParaRPr lang="en-US" dirty="0"/>
          </a:p>
          <a:p>
            <a:pPr marL="0" indent="0" algn="ctr">
              <a:buNone/>
            </a:pPr>
            <a:r>
              <a:rPr lang="en-US" dirty="0"/>
              <a:t>This includes data, code, API keys, people’s names, etc.</a:t>
            </a:r>
            <a:r>
              <a:rPr lang="en-US" b="1" dirty="0"/>
              <a:t> </a:t>
            </a:r>
            <a:r>
              <a:rPr lang="en-US" dirty="0"/>
              <a:t>It is OK to use Google Colab for today’s workshop.</a:t>
            </a:r>
          </a:p>
        </p:txBody>
      </p:sp>
    </p:spTree>
    <p:extLst>
      <p:ext uri="{BB962C8B-B14F-4D97-AF65-F5344CB8AC3E}">
        <p14:creationId xmlns:p14="http://schemas.microsoft.com/office/powerpoint/2010/main" val="20432214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D8052-EF4F-450F-5419-D32D22FE1E20}"/>
              </a:ext>
            </a:extLst>
          </p:cNvPr>
          <p:cNvSpPr>
            <a:spLocks noGrp="1"/>
          </p:cNvSpPr>
          <p:nvPr>
            <p:ph type="title"/>
          </p:nvPr>
        </p:nvSpPr>
        <p:spPr/>
        <p:txBody>
          <a:bodyPr/>
          <a:lstStyle/>
          <a:p>
            <a:r>
              <a:rPr lang="en-US" dirty="0"/>
              <a:t>Which one to choose?</a:t>
            </a:r>
          </a:p>
        </p:txBody>
      </p:sp>
      <p:sp>
        <p:nvSpPr>
          <p:cNvPr id="3" name="Content Placeholder 2">
            <a:extLst>
              <a:ext uri="{FF2B5EF4-FFF2-40B4-BE49-F238E27FC236}">
                <a16:creationId xmlns:a16="http://schemas.microsoft.com/office/drawing/2014/main" id="{BCBF8C3B-FF3A-93A5-A22C-6B002F5C8945}"/>
              </a:ext>
            </a:extLst>
          </p:cNvPr>
          <p:cNvSpPr>
            <a:spLocks noGrp="1"/>
          </p:cNvSpPr>
          <p:nvPr>
            <p:ph idx="1"/>
          </p:nvPr>
        </p:nvSpPr>
        <p:spPr/>
        <p:txBody>
          <a:bodyPr/>
          <a:lstStyle/>
          <a:p>
            <a:pPr marL="0" indent="0">
              <a:buNone/>
            </a:pPr>
            <a:r>
              <a:rPr lang="en-US" dirty="0"/>
              <a:t>It depends on your expertise and goals.</a:t>
            </a:r>
          </a:p>
          <a:p>
            <a:r>
              <a:rPr lang="en-US" dirty="0"/>
              <a:t>If you have some coding experience but will not be doing a lot of machine learning, you may want to start with </a:t>
            </a:r>
            <a:r>
              <a:rPr lang="en-US" b="1" dirty="0"/>
              <a:t>Ollama</a:t>
            </a:r>
            <a:r>
              <a:rPr lang="en-US" dirty="0"/>
              <a:t>.</a:t>
            </a:r>
          </a:p>
          <a:p>
            <a:r>
              <a:rPr lang="en-US" dirty="0"/>
              <a:t>If you have some machine learning experience and are familiar with pytorch or tensorflow, you may want to use </a:t>
            </a:r>
            <a:r>
              <a:rPr lang="en-US" b="1" dirty="0"/>
              <a:t>Hugging Face</a:t>
            </a:r>
            <a:r>
              <a:rPr lang="en-US" dirty="0"/>
              <a:t>.</a:t>
            </a:r>
          </a:p>
          <a:p>
            <a:r>
              <a:rPr lang="en-US" dirty="0"/>
              <a:t>If you just want the chat functionality and don’t want to do any coding whatsoever, you may want to start with </a:t>
            </a:r>
            <a:r>
              <a:rPr lang="en-US" b="1" dirty="0"/>
              <a:t>LMStudio</a:t>
            </a:r>
            <a:r>
              <a:rPr lang="en-US" dirty="0"/>
              <a:t>.</a:t>
            </a:r>
          </a:p>
        </p:txBody>
      </p:sp>
    </p:spTree>
    <p:extLst>
      <p:ext uri="{BB962C8B-B14F-4D97-AF65-F5344CB8AC3E}">
        <p14:creationId xmlns:p14="http://schemas.microsoft.com/office/powerpoint/2010/main" val="36072483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A41CF-CBFA-7045-89E7-7BD8F05386A3}"/>
              </a:ext>
            </a:extLst>
          </p:cNvPr>
          <p:cNvSpPr>
            <a:spLocks noGrp="1"/>
          </p:cNvSpPr>
          <p:nvPr>
            <p:ph type="title"/>
          </p:nvPr>
        </p:nvSpPr>
        <p:spPr/>
        <p:txBody>
          <a:bodyPr/>
          <a:lstStyle/>
          <a:p>
            <a:r>
              <a:rPr lang="en-US" dirty="0"/>
              <a:t>Security Considerations</a:t>
            </a:r>
          </a:p>
        </p:txBody>
      </p:sp>
      <p:sp>
        <p:nvSpPr>
          <p:cNvPr id="3" name="Content Placeholder 2">
            <a:extLst>
              <a:ext uri="{FF2B5EF4-FFF2-40B4-BE49-F238E27FC236}">
                <a16:creationId xmlns:a16="http://schemas.microsoft.com/office/drawing/2014/main" id="{70B1D6C0-2367-0790-8DBA-3E24B37DBFC9}"/>
              </a:ext>
            </a:extLst>
          </p:cNvPr>
          <p:cNvSpPr>
            <a:spLocks noGrp="1"/>
          </p:cNvSpPr>
          <p:nvPr>
            <p:ph idx="1"/>
          </p:nvPr>
        </p:nvSpPr>
        <p:spPr/>
        <p:txBody>
          <a:bodyPr/>
          <a:lstStyle/>
          <a:p>
            <a:r>
              <a:rPr lang="en-US" dirty="0"/>
              <a:t>Apparently, some models in Hugging Face contained viruses 😱</a:t>
            </a:r>
          </a:p>
          <a:p>
            <a:pPr lvl="1"/>
            <a:r>
              <a:rPr lang="en-US" dirty="0"/>
              <a:t>This is because anyone can upload to HF.</a:t>
            </a:r>
          </a:p>
          <a:p>
            <a:r>
              <a:rPr lang="en-US" dirty="0"/>
              <a:t>Only download models from trusted developers / organizations!</a:t>
            </a:r>
          </a:p>
          <a:p>
            <a:pPr lvl="1"/>
            <a:r>
              <a:rPr lang="en-US" dirty="0"/>
              <a:t>The models in these slides are from trusted organizations 👍🏽</a:t>
            </a:r>
          </a:p>
          <a:p>
            <a:r>
              <a:rPr lang="en-US" dirty="0"/>
              <a:t>There are also safe model formats</a:t>
            </a:r>
          </a:p>
          <a:p>
            <a:pPr lvl="1"/>
            <a:r>
              <a:rPr lang="en-US" i="1" dirty="0"/>
              <a:t>.safetensors</a:t>
            </a:r>
          </a:p>
          <a:p>
            <a:pPr lvl="1"/>
            <a:r>
              <a:rPr lang="en-US" i="1" dirty="0"/>
              <a:t>.GGUF</a:t>
            </a:r>
          </a:p>
        </p:txBody>
      </p:sp>
    </p:spTree>
    <p:extLst>
      <p:ext uri="{BB962C8B-B14F-4D97-AF65-F5344CB8AC3E}">
        <p14:creationId xmlns:p14="http://schemas.microsoft.com/office/powerpoint/2010/main" val="4241808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3F77-825D-3503-01FD-48FE895B6FC3}"/>
              </a:ext>
            </a:extLst>
          </p:cNvPr>
          <p:cNvSpPr>
            <a:spLocks noGrp="1"/>
          </p:cNvSpPr>
          <p:nvPr>
            <p:ph type="title"/>
          </p:nvPr>
        </p:nvSpPr>
        <p:spPr/>
        <p:txBody>
          <a:bodyPr/>
          <a:lstStyle/>
          <a:p>
            <a:r>
              <a:rPr lang="en-US" dirty="0"/>
              <a:t>What are the steps?</a:t>
            </a:r>
          </a:p>
        </p:txBody>
      </p:sp>
      <p:sp>
        <p:nvSpPr>
          <p:cNvPr id="3" name="Content Placeholder 2">
            <a:extLst>
              <a:ext uri="{FF2B5EF4-FFF2-40B4-BE49-F238E27FC236}">
                <a16:creationId xmlns:a16="http://schemas.microsoft.com/office/drawing/2014/main" id="{BD135F1E-F986-A821-3AFC-DC41173869B8}"/>
              </a:ext>
            </a:extLst>
          </p:cNvPr>
          <p:cNvSpPr>
            <a:spLocks noGrp="1"/>
          </p:cNvSpPr>
          <p:nvPr>
            <p:ph idx="1"/>
          </p:nvPr>
        </p:nvSpPr>
        <p:spPr/>
        <p:txBody>
          <a:bodyPr/>
          <a:lstStyle/>
          <a:p>
            <a:r>
              <a:rPr lang="en-US" dirty="0"/>
              <a:t>Proprietary, through API</a:t>
            </a:r>
          </a:p>
          <a:p>
            <a:pPr lvl="1"/>
            <a:r>
              <a:rPr lang="en-US" dirty="0"/>
              <a:t>Get API key.</a:t>
            </a:r>
          </a:p>
          <a:p>
            <a:pPr lvl="1"/>
            <a:r>
              <a:rPr lang="en-US" dirty="0"/>
              <a:t>Import appropriate python library.</a:t>
            </a:r>
          </a:p>
          <a:p>
            <a:endParaRPr lang="en-US" dirty="0"/>
          </a:p>
          <a:p>
            <a:r>
              <a:rPr lang="en-US" dirty="0"/>
              <a:t>Open-source</a:t>
            </a:r>
          </a:p>
          <a:p>
            <a:pPr lvl="1"/>
            <a:r>
              <a:rPr lang="en-US" b="1" dirty="0"/>
              <a:t>Ollama: </a:t>
            </a:r>
            <a:r>
              <a:rPr lang="en-US" dirty="0"/>
              <a:t>Download Ollama, import ollama python library.</a:t>
            </a:r>
          </a:p>
          <a:p>
            <a:pPr lvl="1"/>
            <a:r>
              <a:rPr lang="en-US" b="1" dirty="0"/>
              <a:t>Hugging Face: </a:t>
            </a:r>
            <a:r>
              <a:rPr lang="en-US" dirty="0"/>
              <a:t>Import transformers + pytorch / tensorflow python libraries.</a:t>
            </a:r>
          </a:p>
          <a:p>
            <a:pPr lvl="1"/>
            <a:r>
              <a:rPr lang="en-US" b="1" dirty="0"/>
              <a:t>LMStudio: </a:t>
            </a:r>
            <a:r>
              <a:rPr lang="en-US" dirty="0"/>
              <a:t>Download LMStudio.</a:t>
            </a:r>
          </a:p>
        </p:txBody>
      </p:sp>
    </p:spTree>
    <p:extLst>
      <p:ext uri="{BB962C8B-B14F-4D97-AF65-F5344CB8AC3E}">
        <p14:creationId xmlns:p14="http://schemas.microsoft.com/office/powerpoint/2010/main" val="1462311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072D0-5D2C-7813-3B9F-C93BF329837E}"/>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8DA24949-42EA-778D-3409-CA571667D062}"/>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Freeform 21">
            <a:extLst>
              <a:ext uri="{FF2B5EF4-FFF2-40B4-BE49-F238E27FC236}">
                <a16:creationId xmlns:a16="http://schemas.microsoft.com/office/drawing/2014/main" id="{379DAFA9-BA3B-F7BE-CB6A-6A5732A9690B}"/>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Parallelogram 14">
            <a:extLst>
              <a:ext uri="{FF2B5EF4-FFF2-40B4-BE49-F238E27FC236}">
                <a16:creationId xmlns:a16="http://schemas.microsoft.com/office/drawing/2014/main" id="{478650B1-C9AD-D033-7A2A-BA80AF86226B}"/>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Parallelogram 13">
            <a:extLst>
              <a:ext uri="{FF2B5EF4-FFF2-40B4-BE49-F238E27FC236}">
                <a16:creationId xmlns:a16="http://schemas.microsoft.com/office/drawing/2014/main" id="{D1C659BE-AF7A-4423-5E5E-EA6EFEF96971}"/>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4F00AD6C-3977-8BE4-114E-875E7FBB6C11}"/>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chemeClr val="tx1">
                    <a:lumMod val="65000"/>
                    <a:lumOff val="35000"/>
                  </a:schemeClr>
                </a:solidFill>
                <a:latin typeface="Arial" panose="020B0604020202020204" pitchFamily="34" charset="0"/>
                <a:cs typeface="Arial" panose="020B0604020202020204" pitchFamily="34" charset="0"/>
              </a:rPr>
              <a:t>Other Considerations</a:t>
            </a:r>
            <a:endParaRPr kumimoji="0" lang="en-US" sz="4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9658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29CF-6193-0800-D0B1-D21E315953F2}"/>
              </a:ext>
            </a:extLst>
          </p:cNvPr>
          <p:cNvSpPr>
            <a:spLocks noGrp="1"/>
          </p:cNvSpPr>
          <p:nvPr>
            <p:ph type="title"/>
          </p:nvPr>
        </p:nvSpPr>
        <p:spPr/>
        <p:txBody>
          <a:bodyPr/>
          <a:lstStyle/>
          <a:p>
            <a:r>
              <a:rPr lang="en-US" dirty="0"/>
              <a:t>Legal Considerations</a:t>
            </a:r>
          </a:p>
        </p:txBody>
      </p:sp>
      <p:sp>
        <p:nvSpPr>
          <p:cNvPr id="3" name="Content Placeholder 2">
            <a:extLst>
              <a:ext uri="{FF2B5EF4-FFF2-40B4-BE49-F238E27FC236}">
                <a16:creationId xmlns:a16="http://schemas.microsoft.com/office/drawing/2014/main" id="{FAE8C13B-A676-EF49-BB26-88ED8E7CEA1D}"/>
              </a:ext>
            </a:extLst>
          </p:cNvPr>
          <p:cNvSpPr>
            <a:spLocks noGrp="1"/>
          </p:cNvSpPr>
          <p:nvPr>
            <p:ph idx="1"/>
          </p:nvPr>
        </p:nvSpPr>
        <p:spPr>
          <a:xfrm>
            <a:off x="838200" y="1473201"/>
            <a:ext cx="10515600" cy="1502012"/>
          </a:xfrm>
        </p:spPr>
        <p:txBody>
          <a:bodyPr>
            <a:normAutofit fontScale="92500" lnSpcReduction="20000"/>
          </a:bodyPr>
          <a:lstStyle/>
          <a:p>
            <a:pPr marL="0" indent="0">
              <a:buNone/>
            </a:pPr>
            <a:r>
              <a:rPr lang="en-US" dirty="0"/>
              <a:t>Some models have restrictions on their use (attribution, non-commercial, etc.).</a:t>
            </a:r>
          </a:p>
          <a:p>
            <a:pPr marL="0" indent="0">
              <a:spcBef>
                <a:spcPts val="1600"/>
              </a:spcBef>
              <a:buNone/>
            </a:pPr>
            <a:r>
              <a:rPr lang="en-US" dirty="0"/>
              <a:t>Just make sure you look at their licenses. You can find them on their Hugging Face site or (for proprietary ones) in their respective websites.</a:t>
            </a:r>
          </a:p>
        </p:txBody>
      </p:sp>
      <p:grpSp>
        <p:nvGrpSpPr>
          <p:cNvPr id="6" name="Group 5">
            <a:extLst>
              <a:ext uri="{FF2B5EF4-FFF2-40B4-BE49-F238E27FC236}">
                <a16:creationId xmlns:a16="http://schemas.microsoft.com/office/drawing/2014/main" id="{A5B670C4-BEC8-EA5A-9834-D06F8E978259}"/>
              </a:ext>
            </a:extLst>
          </p:cNvPr>
          <p:cNvGrpSpPr/>
          <p:nvPr/>
        </p:nvGrpSpPr>
        <p:grpSpPr>
          <a:xfrm>
            <a:off x="121333" y="3026702"/>
            <a:ext cx="11949334" cy="3251265"/>
            <a:chOff x="121333" y="3026702"/>
            <a:chExt cx="11949334" cy="3251265"/>
          </a:xfrm>
        </p:grpSpPr>
        <p:pic>
          <p:nvPicPr>
            <p:cNvPr id="4" name="Picture 3">
              <a:extLst>
                <a:ext uri="{FF2B5EF4-FFF2-40B4-BE49-F238E27FC236}">
                  <a16:creationId xmlns:a16="http://schemas.microsoft.com/office/drawing/2014/main" id="{C13A019D-092A-ECAD-558E-62189B603674}"/>
                </a:ext>
              </a:extLst>
            </p:cNvPr>
            <p:cNvPicPr>
              <a:picLocks noChangeAspect="1"/>
            </p:cNvPicPr>
            <p:nvPr/>
          </p:nvPicPr>
          <p:blipFill>
            <a:blip r:embed="rId2"/>
            <a:stretch>
              <a:fillRect/>
            </a:stretch>
          </p:blipFill>
          <p:spPr>
            <a:xfrm>
              <a:off x="121333" y="3026702"/>
              <a:ext cx="11949334" cy="3251265"/>
            </a:xfrm>
            <a:prstGeom prst="rect">
              <a:avLst/>
            </a:prstGeom>
          </p:spPr>
        </p:pic>
        <p:sp>
          <p:nvSpPr>
            <p:cNvPr id="5" name="Oval 4">
              <a:extLst>
                <a:ext uri="{FF2B5EF4-FFF2-40B4-BE49-F238E27FC236}">
                  <a16:creationId xmlns:a16="http://schemas.microsoft.com/office/drawing/2014/main" id="{1810BBBC-A5FF-2DAF-618B-0FA59A5D0B89}"/>
                </a:ext>
              </a:extLst>
            </p:cNvPr>
            <p:cNvSpPr/>
            <p:nvPr/>
          </p:nvSpPr>
          <p:spPr>
            <a:xfrm>
              <a:off x="2688609" y="5049671"/>
              <a:ext cx="1828800" cy="464024"/>
            </a:xfrm>
            <a:prstGeom prst="ellipse">
              <a:avLst/>
            </a:prstGeom>
            <a:noFill/>
            <a:ln w="63500" cap="flat">
              <a:solidFill>
                <a:srgbClr val="FF0000"/>
              </a:solidFill>
              <a:prstDash val="solid"/>
              <a:extLst>
                <a:ext uri="{C807C97D-BFC1-408E-A445-0C87EB9F89A2}">
                  <ask:lineSketchStyleProps xmlns:ask="http://schemas.microsoft.com/office/drawing/2018/sketchyshapes" sd="1219033472">
                    <a:custGeom>
                      <a:avLst/>
                      <a:gdLst>
                        <a:gd name="connsiteX0" fmla="*/ 0 w 1828800"/>
                        <a:gd name="connsiteY0" fmla="*/ 232012 h 464024"/>
                        <a:gd name="connsiteX1" fmla="*/ 914400 w 1828800"/>
                        <a:gd name="connsiteY1" fmla="*/ 0 h 464024"/>
                        <a:gd name="connsiteX2" fmla="*/ 1828800 w 1828800"/>
                        <a:gd name="connsiteY2" fmla="*/ 232012 h 464024"/>
                        <a:gd name="connsiteX3" fmla="*/ 914400 w 1828800"/>
                        <a:gd name="connsiteY3" fmla="*/ 464024 h 464024"/>
                        <a:gd name="connsiteX4" fmla="*/ 0 w 1828800"/>
                        <a:gd name="connsiteY4" fmla="*/ 232012 h 46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464024" extrusionOk="0">
                          <a:moveTo>
                            <a:pt x="0" y="232012"/>
                          </a:moveTo>
                          <a:cubicBezTo>
                            <a:pt x="-43398" y="77106"/>
                            <a:pt x="381281" y="10550"/>
                            <a:pt x="914400" y="0"/>
                          </a:cubicBezTo>
                          <a:cubicBezTo>
                            <a:pt x="1430082" y="2247"/>
                            <a:pt x="1822228" y="104084"/>
                            <a:pt x="1828800" y="232012"/>
                          </a:cubicBezTo>
                          <a:cubicBezTo>
                            <a:pt x="1821467" y="367311"/>
                            <a:pt x="1406685" y="534351"/>
                            <a:pt x="914400" y="464024"/>
                          </a:cubicBezTo>
                          <a:cubicBezTo>
                            <a:pt x="388686" y="452696"/>
                            <a:pt x="13966" y="366822"/>
                            <a:pt x="0" y="232012"/>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2765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F2B32-7DB5-3A33-E397-CB203EA4819F}"/>
              </a:ext>
            </a:extLst>
          </p:cNvPr>
          <p:cNvSpPr>
            <a:spLocks noGrp="1"/>
          </p:cNvSpPr>
          <p:nvPr>
            <p:ph type="title"/>
          </p:nvPr>
        </p:nvSpPr>
        <p:spPr/>
        <p:txBody>
          <a:bodyPr/>
          <a:lstStyle/>
          <a:p>
            <a:r>
              <a:rPr lang="en-US" dirty="0"/>
              <a:t>Privacy Considerations</a:t>
            </a:r>
          </a:p>
        </p:txBody>
      </p:sp>
      <p:sp>
        <p:nvSpPr>
          <p:cNvPr id="3" name="Content Placeholder 2">
            <a:extLst>
              <a:ext uri="{FF2B5EF4-FFF2-40B4-BE49-F238E27FC236}">
                <a16:creationId xmlns:a16="http://schemas.microsoft.com/office/drawing/2014/main" id="{C93798FE-B521-C2E4-34C6-03E336870B8F}"/>
              </a:ext>
            </a:extLst>
          </p:cNvPr>
          <p:cNvSpPr>
            <a:spLocks noGrp="1"/>
          </p:cNvSpPr>
          <p:nvPr>
            <p:ph idx="1"/>
          </p:nvPr>
        </p:nvSpPr>
        <p:spPr>
          <a:xfrm>
            <a:off x="838200" y="1473200"/>
            <a:ext cx="10515600" cy="4564529"/>
          </a:xfrm>
        </p:spPr>
        <p:txBody>
          <a:bodyPr>
            <a:normAutofit/>
          </a:bodyPr>
          <a:lstStyle/>
          <a:p>
            <a:pPr marL="0" indent="0">
              <a:buNone/>
            </a:pPr>
            <a:r>
              <a:rPr lang="en-US" dirty="0"/>
              <a:t>It is </a:t>
            </a:r>
            <a:r>
              <a:rPr lang="en-US" b="1" dirty="0"/>
              <a:t>very important</a:t>
            </a:r>
            <a:r>
              <a:rPr lang="en-US" dirty="0"/>
              <a:t> that you choose your LLM carefully if you have privacy limitations, since many systems (like ChatGPT) collect your data so they can use it later.</a:t>
            </a:r>
          </a:p>
          <a:p>
            <a:pPr marL="0" indent="0">
              <a:buNone/>
            </a:pPr>
            <a:r>
              <a:rPr lang="en-US" dirty="0"/>
              <a:t>If your data is restricted or sensitive in any way, you should use systems that are compliant.</a:t>
            </a:r>
          </a:p>
        </p:txBody>
      </p:sp>
    </p:spTree>
    <p:extLst>
      <p:ext uri="{BB962C8B-B14F-4D97-AF65-F5344CB8AC3E}">
        <p14:creationId xmlns:p14="http://schemas.microsoft.com/office/powerpoint/2010/main" val="3490397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8570-3D3D-2ED1-9C05-9167C1D73D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722AD-A53B-4BA4-9393-4EBD2500E37E}"/>
              </a:ext>
            </a:extLst>
          </p:cNvPr>
          <p:cNvSpPr>
            <a:spLocks noGrp="1"/>
          </p:cNvSpPr>
          <p:nvPr>
            <p:ph type="title"/>
          </p:nvPr>
        </p:nvSpPr>
        <p:spPr/>
        <p:txBody>
          <a:bodyPr/>
          <a:lstStyle/>
          <a:p>
            <a:r>
              <a:rPr lang="en-US" dirty="0"/>
              <a:t>Privacy Considerations</a:t>
            </a:r>
          </a:p>
        </p:txBody>
      </p:sp>
      <p:sp>
        <p:nvSpPr>
          <p:cNvPr id="3" name="Content Placeholder 2">
            <a:extLst>
              <a:ext uri="{FF2B5EF4-FFF2-40B4-BE49-F238E27FC236}">
                <a16:creationId xmlns:a16="http://schemas.microsoft.com/office/drawing/2014/main" id="{ADAE396D-7762-9414-6CDD-7CF5988A1415}"/>
              </a:ext>
            </a:extLst>
          </p:cNvPr>
          <p:cNvSpPr>
            <a:spLocks noGrp="1"/>
          </p:cNvSpPr>
          <p:nvPr>
            <p:ph idx="1"/>
          </p:nvPr>
        </p:nvSpPr>
        <p:spPr>
          <a:xfrm>
            <a:off x="838200" y="1473200"/>
            <a:ext cx="10515600" cy="2117165"/>
          </a:xfrm>
        </p:spPr>
        <p:txBody>
          <a:bodyPr>
            <a:normAutofit/>
          </a:bodyPr>
          <a:lstStyle/>
          <a:p>
            <a:pPr marL="0" indent="0">
              <a:buNone/>
            </a:pPr>
            <a:r>
              <a:rPr lang="en-US" dirty="0"/>
              <a:t>With your university credentials, NU gives us access to and recommends the use Microsoft Copilot, which respects privacy (when you are logged in).</a:t>
            </a:r>
          </a:p>
          <a:p>
            <a:pPr marL="0" indent="0">
              <a:buNone/>
            </a:pPr>
            <a:r>
              <a:rPr lang="en-US" dirty="0"/>
              <a:t>For more, please visit:</a:t>
            </a:r>
          </a:p>
        </p:txBody>
      </p:sp>
      <p:sp>
        <p:nvSpPr>
          <p:cNvPr id="4" name="TextBox 3">
            <a:extLst>
              <a:ext uri="{FF2B5EF4-FFF2-40B4-BE49-F238E27FC236}">
                <a16:creationId xmlns:a16="http://schemas.microsoft.com/office/drawing/2014/main" id="{3DB8322F-1B4D-407A-B809-77BDFB9B2EE0}"/>
              </a:ext>
            </a:extLst>
          </p:cNvPr>
          <p:cNvSpPr txBox="1"/>
          <p:nvPr/>
        </p:nvSpPr>
        <p:spPr>
          <a:xfrm>
            <a:off x="64994" y="3653718"/>
            <a:ext cx="12062012" cy="430887"/>
          </a:xfrm>
          <a:prstGeom prst="rect">
            <a:avLst/>
          </a:prstGeom>
          <a:noFill/>
        </p:spPr>
        <p:txBody>
          <a:bodyPr wrap="square" rtlCol="0" anchor="ctr">
            <a:spAutoFit/>
          </a:bodyPr>
          <a:lstStyle/>
          <a:p>
            <a:pPr algn="ctr"/>
            <a:r>
              <a:rPr lang="en-US" sz="2200" b="1" dirty="0">
                <a:solidFill>
                  <a:srgbClr val="C00000"/>
                </a:solidFill>
              </a:rPr>
              <a:t>https://www.it.northwestern.edu/about/policies/guidance-on-the-use-of-generative-ai.html</a:t>
            </a:r>
          </a:p>
        </p:txBody>
      </p:sp>
    </p:spTree>
    <p:extLst>
      <p:ext uri="{BB962C8B-B14F-4D97-AF65-F5344CB8AC3E}">
        <p14:creationId xmlns:p14="http://schemas.microsoft.com/office/powerpoint/2010/main" val="22396465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F551-4EDF-9A8D-8586-D32DD9D30586}"/>
              </a:ext>
            </a:extLst>
          </p:cNvPr>
          <p:cNvSpPr>
            <a:spLocks noGrp="1"/>
          </p:cNvSpPr>
          <p:nvPr>
            <p:ph type="title"/>
          </p:nvPr>
        </p:nvSpPr>
        <p:spPr/>
        <p:txBody>
          <a:bodyPr/>
          <a:lstStyle/>
          <a:p>
            <a:r>
              <a:rPr lang="en-US" dirty="0"/>
              <a:t>Computational Considerations</a:t>
            </a:r>
          </a:p>
        </p:txBody>
      </p:sp>
      <p:sp>
        <p:nvSpPr>
          <p:cNvPr id="3" name="Content Placeholder 2">
            <a:extLst>
              <a:ext uri="{FF2B5EF4-FFF2-40B4-BE49-F238E27FC236}">
                <a16:creationId xmlns:a16="http://schemas.microsoft.com/office/drawing/2014/main" id="{E9438A22-D0FC-7D09-9D0A-2DA2D40995CC}"/>
              </a:ext>
            </a:extLst>
          </p:cNvPr>
          <p:cNvSpPr>
            <a:spLocks noGrp="1"/>
          </p:cNvSpPr>
          <p:nvPr>
            <p:ph idx="1"/>
          </p:nvPr>
        </p:nvSpPr>
        <p:spPr/>
        <p:txBody>
          <a:bodyPr/>
          <a:lstStyle/>
          <a:p>
            <a:pPr marL="0" indent="0">
              <a:buNone/>
            </a:pPr>
            <a:r>
              <a:rPr lang="en-US" dirty="0"/>
              <a:t>Model size can be an indication of quality improvement, BUT, it is not as crucial as you may think.</a:t>
            </a:r>
          </a:p>
          <a:p>
            <a:pPr marL="514350" indent="-514350">
              <a:buFont typeface="+mj-lt"/>
              <a:buAutoNum type="arabicPeriod"/>
            </a:pPr>
            <a:r>
              <a:rPr lang="en-US" dirty="0"/>
              <a:t>Many improvements are due to better data and better architectures, NOT to larger data and larger models.</a:t>
            </a:r>
          </a:p>
          <a:p>
            <a:pPr marL="514350" indent="-514350">
              <a:buFont typeface="+mj-lt"/>
              <a:buAutoNum type="arabicPeriod"/>
            </a:pPr>
            <a:r>
              <a:rPr lang="en-US" dirty="0"/>
              <a:t>There is a diminishing returns phenomenon in LLMs: the more and more data and model parameters we add, the less impressive their improvement.</a:t>
            </a:r>
          </a:p>
        </p:txBody>
      </p:sp>
    </p:spTree>
    <p:extLst>
      <p:ext uri="{BB962C8B-B14F-4D97-AF65-F5344CB8AC3E}">
        <p14:creationId xmlns:p14="http://schemas.microsoft.com/office/powerpoint/2010/main" val="1016090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4B28-5ECB-310F-5CE6-0224A3CE9134}"/>
              </a:ext>
            </a:extLst>
          </p:cNvPr>
          <p:cNvSpPr>
            <a:spLocks noGrp="1"/>
          </p:cNvSpPr>
          <p:nvPr>
            <p:ph type="title"/>
          </p:nvPr>
        </p:nvSpPr>
        <p:spPr/>
        <p:txBody>
          <a:bodyPr/>
          <a:lstStyle/>
          <a:p>
            <a:r>
              <a:rPr lang="en-US" dirty="0"/>
              <a:t>Computational Considerations</a:t>
            </a:r>
          </a:p>
        </p:txBody>
      </p:sp>
      <p:sp>
        <p:nvSpPr>
          <p:cNvPr id="3" name="Content Placeholder 2">
            <a:extLst>
              <a:ext uri="{FF2B5EF4-FFF2-40B4-BE49-F238E27FC236}">
                <a16:creationId xmlns:a16="http://schemas.microsoft.com/office/drawing/2014/main" id="{1204D891-9F60-B7BB-B673-90313F8E7B43}"/>
              </a:ext>
            </a:extLst>
          </p:cNvPr>
          <p:cNvSpPr>
            <a:spLocks noGrp="1"/>
          </p:cNvSpPr>
          <p:nvPr>
            <p:ph idx="1"/>
          </p:nvPr>
        </p:nvSpPr>
        <p:spPr/>
        <p:txBody>
          <a:bodyPr/>
          <a:lstStyle/>
          <a:p>
            <a:pPr marL="0" indent="0">
              <a:buNone/>
            </a:pPr>
            <a:r>
              <a:rPr lang="en-US" dirty="0"/>
              <a:t>Models range in size.</a:t>
            </a:r>
          </a:p>
          <a:p>
            <a:r>
              <a:rPr lang="en-US" dirty="0"/>
              <a:t>A few billion parameters </a:t>
            </a:r>
            <a:r>
              <a:rPr lang="en-US" dirty="0">
                <a:sym typeface="Wingdings" pitchFamily="2" charset="2"/>
              </a:rPr>
              <a:t> A few gigabytes, fits in your computer.</a:t>
            </a:r>
          </a:p>
          <a:p>
            <a:r>
              <a:rPr lang="en-US" dirty="0">
                <a:sym typeface="Wingdings" pitchFamily="2" charset="2"/>
              </a:rPr>
              <a:t>Hundreds of billions of parameters  Hundreds of gigabytes, barely fits in some of your computers (storage), but likely not enough memory to run.</a:t>
            </a:r>
          </a:p>
          <a:p>
            <a:r>
              <a:rPr lang="en-US" dirty="0">
                <a:sym typeface="Wingdings" pitchFamily="2" charset="2"/>
              </a:rPr>
              <a:t>When starting, no need to go for the flashiest, largest model out there. Pick a small-medium model as you test and develop.</a:t>
            </a:r>
            <a:endParaRPr lang="en-US" dirty="0"/>
          </a:p>
        </p:txBody>
      </p:sp>
    </p:spTree>
    <p:extLst>
      <p:ext uri="{BB962C8B-B14F-4D97-AF65-F5344CB8AC3E}">
        <p14:creationId xmlns:p14="http://schemas.microsoft.com/office/powerpoint/2010/main" val="35571103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FB85-4416-4C58-D865-F7A181F1CD0B}"/>
              </a:ext>
            </a:extLst>
          </p:cNvPr>
          <p:cNvSpPr>
            <a:spLocks noGrp="1"/>
          </p:cNvSpPr>
          <p:nvPr>
            <p:ph type="title"/>
          </p:nvPr>
        </p:nvSpPr>
        <p:spPr/>
        <p:txBody>
          <a:bodyPr/>
          <a:lstStyle/>
          <a:p>
            <a:r>
              <a:rPr lang="en-US" dirty="0"/>
              <a:t>Domain Considerations</a:t>
            </a:r>
          </a:p>
        </p:txBody>
      </p:sp>
      <p:sp>
        <p:nvSpPr>
          <p:cNvPr id="3" name="Content Placeholder 2">
            <a:extLst>
              <a:ext uri="{FF2B5EF4-FFF2-40B4-BE49-F238E27FC236}">
                <a16:creationId xmlns:a16="http://schemas.microsoft.com/office/drawing/2014/main" id="{E43F13AB-F973-F3FF-69DA-43908412B121}"/>
              </a:ext>
            </a:extLst>
          </p:cNvPr>
          <p:cNvSpPr>
            <a:spLocks noGrp="1"/>
          </p:cNvSpPr>
          <p:nvPr>
            <p:ph idx="1"/>
          </p:nvPr>
        </p:nvSpPr>
        <p:spPr/>
        <p:txBody>
          <a:bodyPr/>
          <a:lstStyle/>
          <a:p>
            <a:pPr marL="0" indent="0">
              <a:buNone/>
            </a:pPr>
            <a:r>
              <a:rPr lang="en-US" dirty="0"/>
              <a:t>Many famous LLMs are “foundation models”, meaning they are trained using data from different domains and as generalists, to perform a wide variety of tasks.</a:t>
            </a:r>
          </a:p>
          <a:p>
            <a:pPr marL="0" indent="0">
              <a:buNone/>
            </a:pPr>
            <a:endParaRPr lang="en-US" dirty="0"/>
          </a:p>
          <a:p>
            <a:pPr marL="0" indent="0">
              <a:buNone/>
            </a:pPr>
            <a:r>
              <a:rPr lang="en-US" dirty="0"/>
              <a:t>You may have a more specific domain and task in mind.</a:t>
            </a:r>
          </a:p>
          <a:p>
            <a:r>
              <a:rPr lang="en-US" dirty="0"/>
              <a:t>Example: medical data, PICO detection (population, intervention, comparison, outcome).</a:t>
            </a:r>
          </a:p>
          <a:p>
            <a:endParaRPr lang="en-US" dirty="0"/>
          </a:p>
          <a:p>
            <a:pPr marL="0" indent="0">
              <a:buNone/>
            </a:pPr>
            <a:r>
              <a:rPr lang="en-US" dirty="0"/>
              <a:t>In this case, you may want to use a </a:t>
            </a:r>
            <a:r>
              <a:rPr lang="en-US" b="1" dirty="0"/>
              <a:t>fine-tuned</a:t>
            </a:r>
            <a:r>
              <a:rPr lang="en-US" dirty="0"/>
              <a:t> model appropriate for your domain.</a:t>
            </a:r>
          </a:p>
        </p:txBody>
      </p:sp>
    </p:spTree>
    <p:extLst>
      <p:ext uri="{BB962C8B-B14F-4D97-AF65-F5344CB8AC3E}">
        <p14:creationId xmlns:p14="http://schemas.microsoft.com/office/powerpoint/2010/main" val="204167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1100-568A-5263-1196-47B4C4D810B1}"/>
              </a:ext>
            </a:extLst>
          </p:cNvPr>
          <p:cNvSpPr>
            <a:spLocks noGrp="1"/>
          </p:cNvSpPr>
          <p:nvPr>
            <p:ph type="title"/>
          </p:nvPr>
        </p:nvSpPr>
        <p:spPr/>
        <p:txBody>
          <a:bodyPr/>
          <a:lstStyle/>
          <a:p>
            <a:r>
              <a:rPr lang="en-US" dirty="0"/>
              <a:t>Outline</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8631C197-C0E1-2683-2A3E-D47471D0C9E9}"/>
                  </a:ext>
                </a:extLst>
              </p:cNvPr>
              <p:cNvGraphicFramePr>
                <a:graphicFrameLocks noChangeAspect="1"/>
              </p:cNvGraphicFramePr>
              <p:nvPr>
                <p:extLst>
                  <p:ext uri="{D42A27DB-BD31-4B8C-83A1-F6EECF244321}">
                    <p14:modId xmlns:p14="http://schemas.microsoft.com/office/powerpoint/2010/main" val="4093104818"/>
                  </p:ext>
                </p:extLst>
              </p:nvPr>
            </p:nvGraphicFramePr>
            <p:xfrm>
              <a:off x="838200" y="1473200"/>
              <a:ext cx="10515600" cy="4703763"/>
            </p:xfrm>
            <a:graphic>
              <a:graphicData uri="http://schemas.microsoft.com/office/powerpoint/2016/summaryzoom">
                <psuz:summaryZm>
                  <psuz:summaryZmObj sectionId="{2D7EA381-AE84-BF45-AEEB-4A4CC2701185}">
                    <psuz:zmPr id="{9EFD287B-E5FA-4145-9C71-AF975D90F3A1}" transitionDur="1000">
                      <p166:blipFill xmlns:p166="http://schemas.microsoft.com/office/powerpoint/2016/6/main">
                        <a:blip r:embed="rId2"/>
                        <a:stretch>
                          <a:fillRect/>
                        </a:stretch>
                      </p166:blipFill>
                      <p166:spPr xmlns:p166="http://schemas.microsoft.com/office/powerpoint/2016/6/main">
                        <a:xfrm>
                          <a:off x="407479" y="518223"/>
                          <a:ext cx="3154680" cy="1774508"/>
                        </a:xfrm>
                        <a:prstGeom prst="rect">
                          <a:avLst/>
                        </a:prstGeom>
                        <a:ln w="3175">
                          <a:solidFill>
                            <a:prstClr val="ltGray"/>
                          </a:solidFill>
                        </a:ln>
                      </p166:spPr>
                    </psuz:zmPr>
                  </psuz:summaryZmObj>
                  <psuz:summaryZmObj sectionId="{E8C13BDF-9044-CD49-974B-E25575902CF3}">
                    <psuz:zmPr id="{6A16F650-BEE7-714B-A26D-0E7D2F7AB086}" transitionDur="1000">
                      <p166:blipFill xmlns:p166="http://schemas.microsoft.com/office/powerpoint/2016/6/main">
                        <a:blip r:embed="rId3"/>
                        <a:stretch>
                          <a:fillRect/>
                        </a:stretch>
                      </p166:blipFill>
                      <p166:spPr xmlns:p166="http://schemas.microsoft.com/office/powerpoint/2016/6/main">
                        <a:xfrm>
                          <a:off x="3680460" y="518223"/>
                          <a:ext cx="3154680" cy="1774508"/>
                        </a:xfrm>
                        <a:prstGeom prst="rect">
                          <a:avLst/>
                        </a:prstGeom>
                        <a:ln w="3175">
                          <a:solidFill>
                            <a:prstClr val="ltGray"/>
                          </a:solidFill>
                        </a:ln>
                      </p166:spPr>
                    </psuz:zmPr>
                  </psuz:summaryZmObj>
                  <psuz:summaryZmObj sectionId="{0510CB9D-236A-134F-9C13-95A3FD6EB8BB}">
                    <psuz:zmPr id="{4B176DFC-0299-5643-B403-EE7D8154D94A}" transitionDur="1000">
                      <p166:blipFill xmlns:p166="http://schemas.microsoft.com/office/powerpoint/2016/6/main">
                        <a:blip r:embed="rId4"/>
                        <a:stretch>
                          <a:fillRect/>
                        </a:stretch>
                      </p166:blipFill>
                      <p166:spPr xmlns:p166="http://schemas.microsoft.com/office/powerpoint/2016/6/main">
                        <a:xfrm>
                          <a:off x="6953441" y="518223"/>
                          <a:ext cx="3154680" cy="1774508"/>
                        </a:xfrm>
                        <a:prstGeom prst="rect">
                          <a:avLst/>
                        </a:prstGeom>
                        <a:ln w="3175">
                          <a:solidFill>
                            <a:prstClr val="ltGray"/>
                          </a:solidFill>
                        </a:ln>
                      </p166:spPr>
                    </psuz:zmPr>
                  </psuz:summaryZmObj>
                  <psuz:summaryZmObj sectionId="{F1E9EDAA-7535-AB41-AA6F-E404A17C9988}">
                    <psuz:zmPr id="{7B680A53-5D92-E043-9398-8583B08817E2}" transitionDur="1000">
                      <p166:blipFill xmlns:p166="http://schemas.microsoft.com/office/powerpoint/2016/6/main">
                        <a:blip r:embed="rId5"/>
                        <a:stretch>
                          <a:fillRect/>
                        </a:stretch>
                      </p166:blipFill>
                      <p166:spPr xmlns:p166="http://schemas.microsoft.com/office/powerpoint/2016/6/main">
                        <a:xfrm>
                          <a:off x="407479" y="2411032"/>
                          <a:ext cx="3154680" cy="1774508"/>
                        </a:xfrm>
                        <a:prstGeom prst="rect">
                          <a:avLst/>
                        </a:prstGeom>
                        <a:ln w="3175">
                          <a:solidFill>
                            <a:prstClr val="ltGray"/>
                          </a:solidFill>
                        </a:ln>
                      </p166:spPr>
                    </psuz:zmPr>
                  </psuz:summaryZmObj>
                  <psuz:summaryZmObj sectionId="{56C6EF1A-4C4B-C943-A764-7F4BA0A44CB1}">
                    <psuz:zmPr id="{064ABD5A-66F2-FC46-92D9-48D70112987D}" transitionDur="1000">
                      <p166:blipFill xmlns:p166="http://schemas.microsoft.com/office/powerpoint/2016/6/main">
                        <a:blip r:embed="rId6"/>
                        <a:stretch>
                          <a:fillRect/>
                        </a:stretch>
                      </p166:blipFill>
                      <p166:spPr xmlns:p166="http://schemas.microsoft.com/office/powerpoint/2016/6/main">
                        <a:xfrm>
                          <a:off x="3680460" y="2411032"/>
                          <a:ext cx="3154680" cy="1774508"/>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8631C197-C0E1-2683-2A3E-D47471D0C9E9}"/>
                  </a:ext>
                </a:extLst>
              </p:cNvPr>
              <p:cNvGrpSpPr>
                <a:grpSpLocks noGrp="1" noUngrp="1" noRot="1" noChangeAspect="1" noMove="1" noResize="1"/>
              </p:cNvGrpSpPr>
              <p:nvPr/>
            </p:nvGrpSpPr>
            <p:grpSpPr>
              <a:xfrm>
                <a:off x="838200" y="1473200"/>
                <a:ext cx="10515600" cy="4703763"/>
                <a:chOff x="838200" y="1473200"/>
                <a:chExt cx="10515600" cy="4703763"/>
              </a:xfrm>
            </p:grpSpPr>
            <p:pic>
              <p:nvPicPr>
                <p:cNvPr id="3" name="Picture 3">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45679" y="1991423"/>
                  <a:ext cx="3154680" cy="1774508"/>
                </a:xfrm>
                <a:prstGeom prst="rect">
                  <a:avLst/>
                </a:prstGeom>
                <a:ln w="3175">
                  <a:solidFill>
                    <a:prstClr val="ltGray"/>
                  </a:solidFill>
                </a:ln>
              </p:spPr>
            </p:pic>
            <p:pic>
              <p:nvPicPr>
                <p:cNvPr id="4" name="Picture 4">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518660" y="1991423"/>
                  <a:ext cx="3154680" cy="1774508"/>
                </a:xfrm>
                <a:prstGeom prst="rect">
                  <a:avLst/>
                </a:prstGeom>
                <a:ln w="3175">
                  <a:solidFill>
                    <a:prstClr val="ltGray"/>
                  </a:solidFill>
                </a:ln>
              </p:spPr>
            </p:pic>
            <p:pic>
              <p:nvPicPr>
                <p:cNvPr id="6" name="Picture 6">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91641" y="1991423"/>
                  <a:ext cx="3154680" cy="1774508"/>
                </a:xfrm>
                <a:prstGeom prst="rect">
                  <a:avLst/>
                </a:prstGeom>
                <a:ln w="3175">
                  <a:solidFill>
                    <a:prstClr val="ltGray"/>
                  </a:solidFill>
                </a:ln>
              </p:spPr>
            </p:pic>
            <p:pic>
              <p:nvPicPr>
                <p:cNvPr id="7" name="Picture 7">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245679" y="3884232"/>
                  <a:ext cx="3154680" cy="1774508"/>
                </a:xfrm>
                <a:prstGeom prst="rect">
                  <a:avLst/>
                </a:prstGeom>
                <a:ln w="3175">
                  <a:solidFill>
                    <a:prstClr val="ltGray"/>
                  </a:solidFill>
                </a:ln>
              </p:spPr>
            </p:pic>
            <p:pic>
              <p:nvPicPr>
                <p:cNvPr id="8" name="Picture 8">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518660" y="3884232"/>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22850638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F5AF3-12D7-37E5-2C46-043D52CB195F}"/>
              </a:ext>
            </a:extLst>
          </p:cNvPr>
          <p:cNvSpPr>
            <a:spLocks noGrp="1"/>
          </p:cNvSpPr>
          <p:nvPr>
            <p:ph type="title"/>
          </p:nvPr>
        </p:nvSpPr>
        <p:spPr/>
        <p:txBody>
          <a:bodyPr/>
          <a:lstStyle/>
          <a:p>
            <a:r>
              <a:rPr lang="en-US" dirty="0"/>
              <a:t>Domain Considerations</a:t>
            </a:r>
          </a:p>
        </p:txBody>
      </p:sp>
      <p:sp>
        <p:nvSpPr>
          <p:cNvPr id="3" name="Content Placeholder 2">
            <a:extLst>
              <a:ext uri="{FF2B5EF4-FFF2-40B4-BE49-F238E27FC236}">
                <a16:creationId xmlns:a16="http://schemas.microsoft.com/office/drawing/2014/main" id="{7FDCF386-014B-B1F6-BFBC-8CA4B9B3E0C7}"/>
              </a:ext>
            </a:extLst>
          </p:cNvPr>
          <p:cNvSpPr>
            <a:spLocks noGrp="1"/>
          </p:cNvSpPr>
          <p:nvPr>
            <p:ph idx="1"/>
          </p:nvPr>
        </p:nvSpPr>
        <p:spPr/>
        <p:txBody>
          <a:bodyPr/>
          <a:lstStyle/>
          <a:p>
            <a:r>
              <a:rPr lang="en-US" dirty="0"/>
              <a:t>For downloadable models, there are many</a:t>
            </a:r>
          </a:p>
          <a:p>
            <a:pPr lvl="1"/>
            <a:r>
              <a:rPr lang="en-US" dirty="0"/>
              <a:t>codeLlama</a:t>
            </a:r>
          </a:p>
          <a:p>
            <a:pPr lvl="1"/>
            <a:r>
              <a:rPr lang="en-US" dirty="0" err="1"/>
              <a:t>MedPaLM</a:t>
            </a:r>
            <a:endParaRPr lang="en-US" dirty="0"/>
          </a:p>
          <a:p>
            <a:pPr lvl="1"/>
            <a:r>
              <a:rPr lang="en-US" dirty="0"/>
              <a:t>bioBERT</a:t>
            </a:r>
          </a:p>
          <a:p>
            <a:pPr lvl="1"/>
            <a:r>
              <a:rPr lang="en-US" dirty="0"/>
              <a:t>sciBERT</a:t>
            </a:r>
          </a:p>
          <a:p>
            <a:pPr lvl="1"/>
            <a:r>
              <a:rPr lang="en-US" dirty="0"/>
              <a:t>NASA Science LLMs</a:t>
            </a:r>
          </a:p>
          <a:p>
            <a:pPr lvl="1"/>
            <a:r>
              <a:rPr lang="en-US" dirty="0"/>
              <a:t>etc.</a:t>
            </a:r>
          </a:p>
          <a:p>
            <a:endParaRPr lang="en-US" dirty="0"/>
          </a:p>
          <a:p>
            <a:r>
              <a:rPr lang="en-US" dirty="0"/>
              <a:t>For Proprietary models, you need to access them through a paid service</a:t>
            </a:r>
          </a:p>
          <a:p>
            <a:pPr lvl="1"/>
            <a:r>
              <a:rPr lang="en-US" dirty="0"/>
              <a:t>GPTs (some are fine-tuned, some are customized)</a:t>
            </a:r>
          </a:p>
          <a:p>
            <a:pPr lvl="1"/>
            <a:endParaRPr lang="en-US" dirty="0"/>
          </a:p>
        </p:txBody>
      </p:sp>
    </p:spTree>
    <p:extLst>
      <p:ext uri="{BB962C8B-B14F-4D97-AF65-F5344CB8AC3E}">
        <p14:creationId xmlns:p14="http://schemas.microsoft.com/office/powerpoint/2010/main" val="4191933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133E223-3A81-8CE8-E117-47A964EAC098}"/>
              </a:ext>
            </a:extLst>
          </p:cNvPr>
          <p:cNvGrpSpPr/>
          <p:nvPr/>
        </p:nvGrpSpPr>
        <p:grpSpPr>
          <a:xfrm>
            <a:off x="398057" y="2975212"/>
            <a:ext cx="3943354" cy="3395826"/>
            <a:chOff x="903026" y="2975212"/>
            <a:chExt cx="3943354" cy="3395826"/>
          </a:xfrm>
        </p:grpSpPr>
        <p:pic>
          <p:nvPicPr>
            <p:cNvPr id="4" name="Picture 3">
              <a:extLst>
                <a:ext uri="{FF2B5EF4-FFF2-40B4-BE49-F238E27FC236}">
                  <a16:creationId xmlns:a16="http://schemas.microsoft.com/office/drawing/2014/main" id="{AEB5D6EE-04C4-0594-38BA-3D953DF17AE5}"/>
                </a:ext>
              </a:extLst>
            </p:cNvPr>
            <p:cNvPicPr>
              <a:picLocks noChangeAspect="1"/>
            </p:cNvPicPr>
            <p:nvPr/>
          </p:nvPicPr>
          <p:blipFill>
            <a:blip r:embed="rId2"/>
            <a:stretch>
              <a:fillRect/>
            </a:stretch>
          </p:blipFill>
          <p:spPr>
            <a:xfrm>
              <a:off x="940558" y="2975212"/>
              <a:ext cx="3905822" cy="3395826"/>
            </a:xfrm>
            <a:prstGeom prst="rect">
              <a:avLst/>
            </a:prstGeom>
          </p:spPr>
        </p:pic>
        <p:sp>
          <p:nvSpPr>
            <p:cNvPr id="8" name="Rounded Rectangle 7">
              <a:extLst>
                <a:ext uri="{FF2B5EF4-FFF2-40B4-BE49-F238E27FC236}">
                  <a16:creationId xmlns:a16="http://schemas.microsoft.com/office/drawing/2014/main" id="{552A61A5-F347-0DAC-8FBF-444EA047E002}"/>
                </a:ext>
              </a:extLst>
            </p:cNvPr>
            <p:cNvSpPr/>
            <p:nvPr/>
          </p:nvSpPr>
          <p:spPr>
            <a:xfrm>
              <a:off x="903026" y="3086669"/>
              <a:ext cx="1512628" cy="464024"/>
            </a:xfrm>
            <a:custGeom>
              <a:avLst/>
              <a:gdLst>
                <a:gd name="connsiteX0" fmla="*/ 0 w 1512628"/>
                <a:gd name="connsiteY0" fmla="*/ 77339 h 464024"/>
                <a:gd name="connsiteX1" fmla="*/ 77339 w 1512628"/>
                <a:gd name="connsiteY1" fmla="*/ 0 h 464024"/>
                <a:gd name="connsiteX2" fmla="*/ 783473 w 1512628"/>
                <a:gd name="connsiteY2" fmla="*/ 0 h 464024"/>
                <a:gd name="connsiteX3" fmla="*/ 1435289 w 1512628"/>
                <a:gd name="connsiteY3" fmla="*/ 0 h 464024"/>
                <a:gd name="connsiteX4" fmla="*/ 1512628 w 1512628"/>
                <a:gd name="connsiteY4" fmla="*/ 77339 h 464024"/>
                <a:gd name="connsiteX5" fmla="*/ 1512628 w 1512628"/>
                <a:gd name="connsiteY5" fmla="*/ 386685 h 464024"/>
                <a:gd name="connsiteX6" fmla="*/ 1435289 w 1512628"/>
                <a:gd name="connsiteY6" fmla="*/ 464024 h 464024"/>
                <a:gd name="connsiteX7" fmla="*/ 756314 w 1512628"/>
                <a:gd name="connsiteY7" fmla="*/ 464024 h 464024"/>
                <a:gd name="connsiteX8" fmla="*/ 77339 w 1512628"/>
                <a:gd name="connsiteY8" fmla="*/ 464024 h 464024"/>
                <a:gd name="connsiteX9" fmla="*/ 0 w 1512628"/>
                <a:gd name="connsiteY9" fmla="*/ 386685 h 464024"/>
                <a:gd name="connsiteX10" fmla="*/ 0 w 1512628"/>
                <a:gd name="connsiteY10" fmla="*/ 77339 h 46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2628" h="464024" extrusionOk="0">
                  <a:moveTo>
                    <a:pt x="0" y="77339"/>
                  </a:moveTo>
                  <a:cubicBezTo>
                    <a:pt x="-2735" y="32939"/>
                    <a:pt x="29103" y="2073"/>
                    <a:pt x="77339" y="0"/>
                  </a:cubicBezTo>
                  <a:cubicBezTo>
                    <a:pt x="349061" y="-6572"/>
                    <a:pt x="457873" y="31391"/>
                    <a:pt x="783473" y="0"/>
                  </a:cubicBezTo>
                  <a:cubicBezTo>
                    <a:pt x="1109073" y="-31391"/>
                    <a:pt x="1199168" y="-31623"/>
                    <a:pt x="1435289" y="0"/>
                  </a:cubicBezTo>
                  <a:cubicBezTo>
                    <a:pt x="1471837" y="-3373"/>
                    <a:pt x="1519246" y="37788"/>
                    <a:pt x="1512628" y="77339"/>
                  </a:cubicBezTo>
                  <a:cubicBezTo>
                    <a:pt x="1525442" y="178158"/>
                    <a:pt x="1515014" y="259787"/>
                    <a:pt x="1512628" y="386685"/>
                  </a:cubicBezTo>
                  <a:cubicBezTo>
                    <a:pt x="1518080" y="420526"/>
                    <a:pt x="1476630" y="465229"/>
                    <a:pt x="1435289" y="464024"/>
                  </a:cubicBezTo>
                  <a:cubicBezTo>
                    <a:pt x="1206227" y="466490"/>
                    <a:pt x="903022" y="485986"/>
                    <a:pt x="756314" y="464024"/>
                  </a:cubicBezTo>
                  <a:cubicBezTo>
                    <a:pt x="609606" y="442062"/>
                    <a:pt x="377824" y="462218"/>
                    <a:pt x="77339" y="464024"/>
                  </a:cubicBezTo>
                  <a:cubicBezTo>
                    <a:pt x="28274" y="463661"/>
                    <a:pt x="3539" y="419694"/>
                    <a:pt x="0" y="386685"/>
                  </a:cubicBezTo>
                  <a:cubicBezTo>
                    <a:pt x="-10852" y="320041"/>
                    <a:pt x="-11720" y="223069"/>
                    <a:pt x="0" y="77339"/>
                  </a:cubicBezTo>
                  <a:close/>
                </a:path>
              </a:pathLst>
            </a:custGeom>
            <a:noFill/>
            <a:ln w="50800">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CA43EB6-2D76-E12A-074B-A8F7CA4FDBC9}"/>
              </a:ext>
            </a:extLst>
          </p:cNvPr>
          <p:cNvSpPr>
            <a:spLocks noGrp="1"/>
          </p:cNvSpPr>
          <p:nvPr>
            <p:ph type="title"/>
          </p:nvPr>
        </p:nvSpPr>
        <p:spPr/>
        <p:txBody>
          <a:bodyPr/>
          <a:lstStyle/>
          <a:p>
            <a:r>
              <a:rPr lang="en-US" dirty="0"/>
              <a:t>Domain Considerations</a:t>
            </a:r>
          </a:p>
        </p:txBody>
      </p:sp>
      <p:sp>
        <p:nvSpPr>
          <p:cNvPr id="3" name="Content Placeholder 2">
            <a:extLst>
              <a:ext uri="{FF2B5EF4-FFF2-40B4-BE49-F238E27FC236}">
                <a16:creationId xmlns:a16="http://schemas.microsoft.com/office/drawing/2014/main" id="{618B25CD-A768-AD77-53CF-6BBD33C49EF7}"/>
              </a:ext>
            </a:extLst>
          </p:cNvPr>
          <p:cNvSpPr>
            <a:spLocks noGrp="1"/>
          </p:cNvSpPr>
          <p:nvPr>
            <p:ph idx="1"/>
          </p:nvPr>
        </p:nvSpPr>
        <p:spPr>
          <a:xfrm>
            <a:off x="838200" y="1473200"/>
            <a:ext cx="10515600" cy="1215409"/>
          </a:xfrm>
        </p:spPr>
        <p:txBody>
          <a:bodyPr>
            <a:normAutofit lnSpcReduction="10000"/>
          </a:bodyPr>
          <a:lstStyle/>
          <a:p>
            <a:pPr marL="0" indent="0">
              <a:buNone/>
            </a:pPr>
            <a:r>
              <a:rPr lang="en-US" dirty="0"/>
              <a:t>While for most purposes you won’t need fine-tuned models. You can still explore what’s out there. The best way to find them is through Hugging Face: “Collections”, and “Models”.</a:t>
            </a:r>
          </a:p>
        </p:txBody>
      </p:sp>
      <p:sp>
        <p:nvSpPr>
          <p:cNvPr id="6" name="TextBox 5">
            <a:extLst>
              <a:ext uri="{FF2B5EF4-FFF2-40B4-BE49-F238E27FC236}">
                <a16:creationId xmlns:a16="http://schemas.microsoft.com/office/drawing/2014/main" id="{54772422-39A1-6D15-220F-F0E855D6D501}"/>
              </a:ext>
            </a:extLst>
          </p:cNvPr>
          <p:cNvSpPr txBox="1"/>
          <p:nvPr/>
        </p:nvSpPr>
        <p:spPr>
          <a:xfrm>
            <a:off x="8370626" y="4135271"/>
            <a:ext cx="3821374" cy="923330"/>
          </a:xfrm>
          <a:prstGeom prst="rect">
            <a:avLst/>
          </a:prstGeom>
          <a:noFill/>
        </p:spPr>
        <p:txBody>
          <a:bodyPr wrap="square" rtlCol="0">
            <a:spAutoFit/>
          </a:bodyPr>
          <a:lstStyle/>
          <a:p>
            <a:pPr algn="just"/>
            <a:r>
              <a:rPr lang="en-US" dirty="0"/>
              <a:t>Remember to only get models from reputable agents (universities, scientific organizations, etc.).</a:t>
            </a:r>
          </a:p>
        </p:txBody>
      </p:sp>
      <p:grpSp>
        <p:nvGrpSpPr>
          <p:cNvPr id="11" name="Group 10">
            <a:extLst>
              <a:ext uri="{FF2B5EF4-FFF2-40B4-BE49-F238E27FC236}">
                <a16:creationId xmlns:a16="http://schemas.microsoft.com/office/drawing/2014/main" id="{9C0B0920-C0A5-AE88-961D-B2FAFAFE4DF5}"/>
              </a:ext>
            </a:extLst>
          </p:cNvPr>
          <p:cNvGrpSpPr/>
          <p:nvPr/>
        </p:nvGrpSpPr>
        <p:grpSpPr>
          <a:xfrm>
            <a:off x="3957847" y="3220871"/>
            <a:ext cx="4312695" cy="3152635"/>
            <a:chOff x="3957847" y="3220871"/>
            <a:chExt cx="4312695" cy="3152635"/>
          </a:xfrm>
        </p:grpSpPr>
        <p:pic>
          <p:nvPicPr>
            <p:cNvPr id="5" name="Picture 4">
              <a:extLst>
                <a:ext uri="{FF2B5EF4-FFF2-40B4-BE49-F238E27FC236}">
                  <a16:creationId xmlns:a16="http://schemas.microsoft.com/office/drawing/2014/main" id="{72C6B379-DA9A-1F0C-76B1-CF04136B41CD}"/>
                </a:ext>
              </a:extLst>
            </p:cNvPr>
            <p:cNvPicPr>
              <a:picLocks noChangeAspect="1"/>
            </p:cNvPicPr>
            <p:nvPr/>
          </p:nvPicPr>
          <p:blipFill>
            <a:blip r:embed="rId3"/>
            <a:srcRect b="39384"/>
            <a:stretch/>
          </p:blipFill>
          <p:spPr>
            <a:xfrm>
              <a:off x="3957847" y="3230857"/>
              <a:ext cx="4312695" cy="3142649"/>
            </a:xfrm>
            <a:prstGeom prst="rect">
              <a:avLst/>
            </a:prstGeom>
          </p:spPr>
        </p:pic>
        <p:sp>
          <p:nvSpPr>
            <p:cNvPr id="7" name="Rounded Rectangle 6">
              <a:extLst>
                <a:ext uri="{FF2B5EF4-FFF2-40B4-BE49-F238E27FC236}">
                  <a16:creationId xmlns:a16="http://schemas.microsoft.com/office/drawing/2014/main" id="{7C862888-0383-AF91-B8B8-560B97D91D82}"/>
                </a:ext>
              </a:extLst>
            </p:cNvPr>
            <p:cNvSpPr/>
            <p:nvPr/>
          </p:nvSpPr>
          <p:spPr>
            <a:xfrm>
              <a:off x="6455389" y="3220871"/>
              <a:ext cx="600502" cy="464024"/>
            </a:xfrm>
            <a:custGeom>
              <a:avLst/>
              <a:gdLst>
                <a:gd name="connsiteX0" fmla="*/ 0 w 600502"/>
                <a:gd name="connsiteY0" fmla="*/ 77339 h 464024"/>
                <a:gd name="connsiteX1" fmla="*/ 77339 w 600502"/>
                <a:gd name="connsiteY1" fmla="*/ 0 h 464024"/>
                <a:gd name="connsiteX2" fmla="*/ 523163 w 600502"/>
                <a:gd name="connsiteY2" fmla="*/ 0 h 464024"/>
                <a:gd name="connsiteX3" fmla="*/ 600502 w 600502"/>
                <a:gd name="connsiteY3" fmla="*/ 77339 h 464024"/>
                <a:gd name="connsiteX4" fmla="*/ 600502 w 600502"/>
                <a:gd name="connsiteY4" fmla="*/ 386685 h 464024"/>
                <a:gd name="connsiteX5" fmla="*/ 523163 w 600502"/>
                <a:gd name="connsiteY5" fmla="*/ 464024 h 464024"/>
                <a:gd name="connsiteX6" fmla="*/ 77339 w 600502"/>
                <a:gd name="connsiteY6" fmla="*/ 464024 h 464024"/>
                <a:gd name="connsiteX7" fmla="*/ 0 w 600502"/>
                <a:gd name="connsiteY7" fmla="*/ 386685 h 464024"/>
                <a:gd name="connsiteX8" fmla="*/ 0 w 600502"/>
                <a:gd name="connsiteY8" fmla="*/ 77339 h 46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502" h="464024" extrusionOk="0">
                  <a:moveTo>
                    <a:pt x="0" y="77339"/>
                  </a:moveTo>
                  <a:cubicBezTo>
                    <a:pt x="-2735" y="32939"/>
                    <a:pt x="29103" y="2073"/>
                    <a:pt x="77339" y="0"/>
                  </a:cubicBezTo>
                  <a:cubicBezTo>
                    <a:pt x="286637" y="3261"/>
                    <a:pt x="418159" y="16435"/>
                    <a:pt x="523163" y="0"/>
                  </a:cubicBezTo>
                  <a:cubicBezTo>
                    <a:pt x="561136" y="-3605"/>
                    <a:pt x="598146" y="39463"/>
                    <a:pt x="600502" y="77339"/>
                  </a:cubicBezTo>
                  <a:cubicBezTo>
                    <a:pt x="606138" y="181010"/>
                    <a:pt x="596138" y="315136"/>
                    <a:pt x="600502" y="386685"/>
                  </a:cubicBezTo>
                  <a:cubicBezTo>
                    <a:pt x="602579" y="425123"/>
                    <a:pt x="561548" y="463361"/>
                    <a:pt x="523163" y="464024"/>
                  </a:cubicBezTo>
                  <a:cubicBezTo>
                    <a:pt x="306568" y="481409"/>
                    <a:pt x="204020" y="451147"/>
                    <a:pt x="77339" y="464024"/>
                  </a:cubicBezTo>
                  <a:cubicBezTo>
                    <a:pt x="32070" y="468252"/>
                    <a:pt x="-3008" y="425910"/>
                    <a:pt x="0" y="386685"/>
                  </a:cubicBezTo>
                  <a:cubicBezTo>
                    <a:pt x="7171" y="248283"/>
                    <a:pt x="-8662" y="204418"/>
                    <a:pt x="0" y="77339"/>
                  </a:cubicBezTo>
                  <a:close/>
                </a:path>
              </a:pathLst>
            </a:custGeom>
            <a:noFill/>
            <a:ln w="50800">
              <a:solidFill>
                <a:srgbClr val="FF0000"/>
              </a:solidFill>
              <a:extLst>
                <a:ext uri="{C807C97D-BFC1-408E-A445-0C87EB9F89A2}">
                  <ask:lineSketchStyleProps xmlns:ask="http://schemas.microsoft.com/office/drawing/2018/sketchyshapes" sd="1219033472">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3286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8551A-697B-74F9-0FB0-EBE667274508}"/>
              </a:ext>
            </a:extLst>
          </p:cNvPr>
          <p:cNvSpPr>
            <a:spLocks noGrp="1"/>
          </p:cNvSpPr>
          <p:nvPr>
            <p:ph type="title"/>
          </p:nvPr>
        </p:nvSpPr>
        <p:spPr/>
        <p:txBody>
          <a:bodyPr/>
          <a:lstStyle/>
          <a:p>
            <a:r>
              <a:rPr lang="en-US" dirty="0"/>
              <a:t>Domain Considerations</a:t>
            </a:r>
          </a:p>
        </p:txBody>
      </p:sp>
      <p:sp>
        <p:nvSpPr>
          <p:cNvPr id="3" name="Content Placeholder 2">
            <a:extLst>
              <a:ext uri="{FF2B5EF4-FFF2-40B4-BE49-F238E27FC236}">
                <a16:creationId xmlns:a16="http://schemas.microsoft.com/office/drawing/2014/main" id="{1F605208-E0EA-E1E7-0493-E1F16722C4C5}"/>
              </a:ext>
            </a:extLst>
          </p:cNvPr>
          <p:cNvSpPr>
            <a:spLocks noGrp="1"/>
          </p:cNvSpPr>
          <p:nvPr>
            <p:ph idx="1"/>
          </p:nvPr>
        </p:nvSpPr>
        <p:spPr>
          <a:xfrm>
            <a:off x="838200" y="1473201"/>
            <a:ext cx="10515600" cy="2184400"/>
          </a:xfrm>
        </p:spPr>
        <p:txBody>
          <a:bodyPr/>
          <a:lstStyle/>
          <a:p>
            <a:pPr marL="0" indent="0">
              <a:buNone/>
            </a:pPr>
            <a:r>
              <a:rPr lang="en-US" dirty="0"/>
              <a:t>You may also use models which are not fine-tuned, but nonetheless exhibit better performance in a particular capability.</a:t>
            </a:r>
          </a:p>
          <a:p>
            <a:pPr marL="0" indent="0">
              <a:buNone/>
            </a:pPr>
            <a:r>
              <a:rPr lang="en-US" dirty="0"/>
              <a:t>There are established benchmarks for different domains. Azure has a good graph comparing different models across different benchmark tests, </a:t>
            </a:r>
            <a:r>
              <a:rPr lang="en-US" dirty="0">
                <a:hlinkClick r:id="rId2"/>
              </a:rPr>
              <a:t>https://ai.azure.com/explore/benchmarks</a:t>
            </a:r>
            <a:r>
              <a:rPr lang="en-US" dirty="0"/>
              <a:t>.</a:t>
            </a:r>
          </a:p>
        </p:txBody>
      </p:sp>
      <p:pic>
        <p:nvPicPr>
          <p:cNvPr id="4" name="Picture 3">
            <a:extLst>
              <a:ext uri="{FF2B5EF4-FFF2-40B4-BE49-F238E27FC236}">
                <a16:creationId xmlns:a16="http://schemas.microsoft.com/office/drawing/2014/main" id="{923D97AF-3307-CA84-DB19-A5B263878AC6}"/>
              </a:ext>
            </a:extLst>
          </p:cNvPr>
          <p:cNvPicPr>
            <a:picLocks noChangeAspect="1"/>
          </p:cNvPicPr>
          <p:nvPr/>
        </p:nvPicPr>
        <p:blipFill>
          <a:blip r:embed="rId3"/>
          <a:stretch>
            <a:fillRect/>
          </a:stretch>
        </p:blipFill>
        <p:spPr>
          <a:xfrm>
            <a:off x="1874686" y="3723430"/>
            <a:ext cx="4753777" cy="2935161"/>
          </a:xfrm>
          <a:prstGeom prst="rect">
            <a:avLst/>
          </a:prstGeom>
        </p:spPr>
      </p:pic>
      <p:sp>
        <p:nvSpPr>
          <p:cNvPr id="5" name="TextBox 4">
            <a:extLst>
              <a:ext uri="{FF2B5EF4-FFF2-40B4-BE49-F238E27FC236}">
                <a16:creationId xmlns:a16="http://schemas.microsoft.com/office/drawing/2014/main" id="{A6FCBE3F-48FC-1651-7B7C-F422E0FA8E34}"/>
              </a:ext>
            </a:extLst>
          </p:cNvPr>
          <p:cNvSpPr txBox="1"/>
          <p:nvPr/>
        </p:nvSpPr>
        <p:spPr>
          <a:xfrm>
            <a:off x="6858803" y="4060008"/>
            <a:ext cx="4557750" cy="923330"/>
          </a:xfrm>
          <a:prstGeom prst="rect">
            <a:avLst/>
          </a:prstGeom>
          <a:noFill/>
        </p:spPr>
        <p:txBody>
          <a:bodyPr wrap="square" rtlCol="0">
            <a:spAutoFit/>
          </a:bodyPr>
          <a:lstStyle/>
          <a:p>
            <a:pPr algn="just"/>
            <a:r>
              <a:rPr lang="en-US" dirty="0"/>
              <a:t>Model performance comparison of different LLMs. Performance taken </a:t>
            </a:r>
            <a:r>
              <a:rPr lang="en-US" dirty="0" err="1"/>
              <a:t>w.r.t</a:t>
            </a:r>
            <a:r>
              <a:rPr lang="en-US" dirty="0"/>
              <a:t> “Humanities” related content. From Azure.</a:t>
            </a:r>
          </a:p>
        </p:txBody>
      </p:sp>
      <p:sp>
        <p:nvSpPr>
          <p:cNvPr id="6" name="TextBox 5">
            <a:extLst>
              <a:ext uri="{FF2B5EF4-FFF2-40B4-BE49-F238E27FC236}">
                <a16:creationId xmlns:a16="http://schemas.microsoft.com/office/drawing/2014/main" id="{0E713FD0-11C0-BAC6-496C-FAA403103ED4}"/>
              </a:ext>
            </a:extLst>
          </p:cNvPr>
          <p:cNvSpPr txBox="1"/>
          <p:nvPr/>
        </p:nvSpPr>
        <p:spPr>
          <a:xfrm rot="16200000">
            <a:off x="134472" y="4760258"/>
            <a:ext cx="2070847" cy="369332"/>
          </a:xfrm>
          <a:prstGeom prst="rect">
            <a:avLst/>
          </a:prstGeom>
          <a:noFill/>
        </p:spPr>
        <p:txBody>
          <a:bodyPr wrap="square" rtlCol="0" anchor="ctr">
            <a:spAutoFit/>
          </a:bodyPr>
          <a:lstStyle/>
          <a:p>
            <a:pPr algn="ctr"/>
            <a:r>
              <a:rPr lang="en-US" dirty="0"/>
              <a:t>Accuracy Score</a:t>
            </a:r>
          </a:p>
        </p:txBody>
      </p:sp>
    </p:spTree>
    <p:extLst>
      <p:ext uri="{BB962C8B-B14F-4D97-AF65-F5344CB8AC3E}">
        <p14:creationId xmlns:p14="http://schemas.microsoft.com/office/powerpoint/2010/main" val="653879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647B5-26EC-D980-2A4D-40CFCF9D3868}"/>
              </a:ext>
            </a:extLst>
          </p:cNvPr>
          <p:cNvSpPr>
            <a:spLocks noGrp="1"/>
          </p:cNvSpPr>
          <p:nvPr>
            <p:ph type="title"/>
          </p:nvPr>
        </p:nvSpPr>
        <p:spPr/>
        <p:txBody>
          <a:bodyPr/>
          <a:lstStyle/>
          <a:p>
            <a:r>
              <a:rPr lang="en-US" dirty="0"/>
              <a:t>Ethical Considerations</a:t>
            </a:r>
          </a:p>
        </p:txBody>
      </p:sp>
      <p:sp>
        <p:nvSpPr>
          <p:cNvPr id="3" name="Content Placeholder 2">
            <a:extLst>
              <a:ext uri="{FF2B5EF4-FFF2-40B4-BE49-F238E27FC236}">
                <a16:creationId xmlns:a16="http://schemas.microsoft.com/office/drawing/2014/main" id="{8975635B-025F-332D-9F1A-C3F84FB12C84}"/>
              </a:ext>
            </a:extLst>
          </p:cNvPr>
          <p:cNvSpPr>
            <a:spLocks noGrp="1"/>
          </p:cNvSpPr>
          <p:nvPr>
            <p:ph idx="1"/>
          </p:nvPr>
        </p:nvSpPr>
        <p:spPr>
          <a:xfrm>
            <a:off x="838200" y="1473201"/>
            <a:ext cx="10515600" cy="2525594"/>
          </a:xfrm>
        </p:spPr>
        <p:txBody>
          <a:bodyPr/>
          <a:lstStyle/>
          <a:p>
            <a:pPr marL="0" indent="0">
              <a:buNone/>
            </a:pPr>
            <a:r>
              <a:rPr lang="en-US" b="1" dirty="0"/>
              <a:t>Biases</a:t>
            </a:r>
            <a:endParaRPr lang="en-US" dirty="0"/>
          </a:p>
          <a:p>
            <a:pPr marL="0" indent="0">
              <a:buNone/>
            </a:pPr>
            <a:r>
              <a:rPr lang="en-US" dirty="0"/>
              <a:t>Most LLMs have been heavily fine-tuned to avoid social biases (this was done with the labor of many humans tagging offensive and harmful content). At this point they are decent at their job, but may still fall short on occasion. You may want to choose according to which performs better in this domain.</a:t>
            </a:r>
          </a:p>
        </p:txBody>
      </p:sp>
      <p:pic>
        <p:nvPicPr>
          <p:cNvPr id="5" name="Graphic 4" descr="Scales of justice outline">
            <a:extLst>
              <a:ext uri="{FF2B5EF4-FFF2-40B4-BE49-F238E27FC236}">
                <a16:creationId xmlns:a16="http://schemas.microsoft.com/office/drawing/2014/main" id="{04DA99FD-9A02-BB7A-0503-87ABDC7987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35068" y="4541294"/>
            <a:ext cx="1828800" cy="1828800"/>
          </a:xfrm>
          <a:prstGeom prst="rect">
            <a:avLst/>
          </a:prstGeom>
        </p:spPr>
      </p:pic>
    </p:spTree>
    <p:extLst>
      <p:ext uri="{BB962C8B-B14F-4D97-AF65-F5344CB8AC3E}">
        <p14:creationId xmlns:p14="http://schemas.microsoft.com/office/powerpoint/2010/main" val="2081073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0003D-B4C1-1537-5EAA-7CAE31CD89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DD06D-895C-6342-BD43-08C55365D053}"/>
              </a:ext>
            </a:extLst>
          </p:cNvPr>
          <p:cNvSpPr>
            <a:spLocks noGrp="1"/>
          </p:cNvSpPr>
          <p:nvPr>
            <p:ph type="title"/>
          </p:nvPr>
        </p:nvSpPr>
        <p:spPr/>
        <p:txBody>
          <a:bodyPr/>
          <a:lstStyle/>
          <a:p>
            <a:r>
              <a:rPr lang="en-US" dirty="0"/>
              <a:t>Ethical Considerations</a:t>
            </a:r>
          </a:p>
        </p:txBody>
      </p:sp>
      <p:sp>
        <p:nvSpPr>
          <p:cNvPr id="3" name="Content Placeholder 2">
            <a:extLst>
              <a:ext uri="{FF2B5EF4-FFF2-40B4-BE49-F238E27FC236}">
                <a16:creationId xmlns:a16="http://schemas.microsoft.com/office/drawing/2014/main" id="{C406069E-6569-487E-D7C9-02CB698824FB}"/>
              </a:ext>
            </a:extLst>
          </p:cNvPr>
          <p:cNvSpPr>
            <a:spLocks noGrp="1"/>
          </p:cNvSpPr>
          <p:nvPr>
            <p:ph idx="1"/>
          </p:nvPr>
        </p:nvSpPr>
        <p:spPr>
          <a:xfrm>
            <a:off x="838200" y="1473200"/>
            <a:ext cx="10515600" cy="2566537"/>
          </a:xfrm>
        </p:spPr>
        <p:txBody>
          <a:bodyPr/>
          <a:lstStyle/>
          <a:p>
            <a:pPr marL="0" indent="0">
              <a:buNone/>
            </a:pPr>
            <a:r>
              <a:rPr lang="en-US" b="1" dirty="0"/>
              <a:t>Data Collection</a:t>
            </a:r>
            <a:endParaRPr lang="en-US" dirty="0"/>
          </a:p>
          <a:p>
            <a:pPr marL="0" indent="0">
              <a:buNone/>
            </a:pPr>
            <a:r>
              <a:rPr lang="en-US" dirty="0"/>
              <a:t>Many LLMs were trained using data scraped from the internet. In some cases (OK, most cases), these data were obtained in an unethical way (against a website’s policies, no attribution to creators, etc.). This includes well-known and currently in use models.</a:t>
            </a:r>
          </a:p>
        </p:txBody>
      </p:sp>
      <p:pic>
        <p:nvPicPr>
          <p:cNvPr id="6" name="Graphic 5" descr="Robber outline">
            <a:extLst>
              <a:ext uri="{FF2B5EF4-FFF2-40B4-BE49-F238E27FC236}">
                <a16:creationId xmlns:a16="http://schemas.microsoft.com/office/drawing/2014/main" id="{58F13CC0-266C-0952-5CFB-FDBAADF905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3696" y="4488976"/>
            <a:ext cx="1828800" cy="1828800"/>
          </a:xfrm>
          <a:prstGeom prst="rect">
            <a:avLst/>
          </a:prstGeom>
        </p:spPr>
      </p:pic>
    </p:spTree>
    <p:extLst>
      <p:ext uri="{BB962C8B-B14F-4D97-AF65-F5344CB8AC3E}">
        <p14:creationId xmlns:p14="http://schemas.microsoft.com/office/powerpoint/2010/main" val="1259985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7D055-75D0-3B65-CF66-EC0BEF219A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B81DA9-3F83-6497-6C43-910F0BCA7618}"/>
              </a:ext>
            </a:extLst>
          </p:cNvPr>
          <p:cNvSpPr>
            <a:spLocks noGrp="1"/>
          </p:cNvSpPr>
          <p:nvPr>
            <p:ph type="title"/>
          </p:nvPr>
        </p:nvSpPr>
        <p:spPr/>
        <p:txBody>
          <a:bodyPr/>
          <a:lstStyle/>
          <a:p>
            <a:r>
              <a:rPr lang="en-US" dirty="0"/>
              <a:t>Ethical Considerations</a:t>
            </a:r>
          </a:p>
        </p:txBody>
      </p:sp>
      <p:sp>
        <p:nvSpPr>
          <p:cNvPr id="3" name="Content Placeholder 2">
            <a:extLst>
              <a:ext uri="{FF2B5EF4-FFF2-40B4-BE49-F238E27FC236}">
                <a16:creationId xmlns:a16="http://schemas.microsoft.com/office/drawing/2014/main" id="{3480A15B-A17B-01C5-EE0A-2ACECF257CAD}"/>
              </a:ext>
            </a:extLst>
          </p:cNvPr>
          <p:cNvSpPr>
            <a:spLocks noGrp="1"/>
          </p:cNvSpPr>
          <p:nvPr>
            <p:ph idx="1"/>
          </p:nvPr>
        </p:nvSpPr>
        <p:spPr/>
        <p:txBody>
          <a:bodyPr/>
          <a:lstStyle/>
          <a:p>
            <a:pPr marL="0" indent="0">
              <a:buNone/>
            </a:pPr>
            <a:r>
              <a:rPr lang="en-US" b="1" dirty="0"/>
              <a:t>Environmental Impact</a:t>
            </a:r>
            <a:endParaRPr lang="en-US" dirty="0"/>
          </a:p>
          <a:p>
            <a:pPr marL="0" indent="0">
              <a:buNone/>
            </a:pPr>
            <a:r>
              <a:rPr lang="en-US" dirty="0"/>
              <a:t>The environmental impact of LLMs (and Generative AI in general) is very high. Some companies put more effort into alleviating these effects than others. Some are also more open than others.</a:t>
            </a:r>
          </a:p>
        </p:txBody>
      </p:sp>
      <p:pic>
        <p:nvPicPr>
          <p:cNvPr id="5" name="Graphic 4" descr="Tree With Roots outline">
            <a:extLst>
              <a:ext uri="{FF2B5EF4-FFF2-40B4-BE49-F238E27FC236}">
                <a16:creationId xmlns:a16="http://schemas.microsoft.com/office/drawing/2014/main" id="{0F926582-3F78-281B-BC73-4AD8DCA55C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37343" y="4541292"/>
            <a:ext cx="1828800" cy="1828800"/>
          </a:xfrm>
          <a:prstGeom prst="rect">
            <a:avLst/>
          </a:prstGeom>
        </p:spPr>
      </p:pic>
    </p:spTree>
    <p:extLst>
      <p:ext uri="{BB962C8B-B14F-4D97-AF65-F5344CB8AC3E}">
        <p14:creationId xmlns:p14="http://schemas.microsoft.com/office/powerpoint/2010/main" val="24831445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6939D-C5B7-12AD-5DBF-8D3C7B9E5D0D}"/>
              </a:ext>
            </a:extLst>
          </p:cNvPr>
          <p:cNvSpPr>
            <a:spLocks noGrp="1"/>
          </p:cNvSpPr>
          <p:nvPr>
            <p:ph type="title"/>
          </p:nvPr>
        </p:nvSpPr>
        <p:spPr/>
        <p:txBody>
          <a:bodyPr/>
          <a:lstStyle/>
          <a:p>
            <a:r>
              <a:rPr lang="en-US" dirty="0"/>
              <a:t>Ethical Considerations</a:t>
            </a:r>
          </a:p>
        </p:txBody>
      </p:sp>
      <p:sp>
        <p:nvSpPr>
          <p:cNvPr id="3" name="Content Placeholder 2">
            <a:extLst>
              <a:ext uri="{FF2B5EF4-FFF2-40B4-BE49-F238E27FC236}">
                <a16:creationId xmlns:a16="http://schemas.microsoft.com/office/drawing/2014/main" id="{8F275033-12FC-8980-AA3C-2F3DC81F1297}"/>
              </a:ext>
            </a:extLst>
          </p:cNvPr>
          <p:cNvSpPr>
            <a:spLocks noGrp="1"/>
          </p:cNvSpPr>
          <p:nvPr>
            <p:ph idx="1"/>
          </p:nvPr>
        </p:nvSpPr>
        <p:spPr/>
        <p:txBody>
          <a:bodyPr/>
          <a:lstStyle/>
          <a:p>
            <a:pPr marL="0" indent="0">
              <a:buNone/>
            </a:pPr>
            <a:r>
              <a:rPr lang="en-US" dirty="0"/>
              <a:t>If you want to learn more about ethical considerations for AI systems in general, stay tuned! We’ll give workshops on this in the future.</a:t>
            </a:r>
          </a:p>
        </p:txBody>
      </p:sp>
    </p:spTree>
    <p:extLst>
      <p:ext uri="{BB962C8B-B14F-4D97-AF65-F5344CB8AC3E}">
        <p14:creationId xmlns:p14="http://schemas.microsoft.com/office/powerpoint/2010/main" val="29570172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7E496-CB5F-2863-E56D-C953124871BD}"/>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2119EEEF-73D8-4215-5514-12694A544B43}"/>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Freeform 21">
            <a:extLst>
              <a:ext uri="{FF2B5EF4-FFF2-40B4-BE49-F238E27FC236}">
                <a16:creationId xmlns:a16="http://schemas.microsoft.com/office/drawing/2014/main" id="{2C75CD11-6FDA-BA0E-BDEB-8D738B381189}"/>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Parallelogram 14">
            <a:extLst>
              <a:ext uri="{FF2B5EF4-FFF2-40B4-BE49-F238E27FC236}">
                <a16:creationId xmlns:a16="http://schemas.microsoft.com/office/drawing/2014/main" id="{BB2DC108-248D-321F-E288-0B58E1FD8F5D}"/>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Parallelogram 13">
            <a:extLst>
              <a:ext uri="{FF2B5EF4-FFF2-40B4-BE49-F238E27FC236}">
                <a16:creationId xmlns:a16="http://schemas.microsoft.com/office/drawing/2014/main" id="{86DA0F8A-20A9-386C-362F-70343F729F1B}"/>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F190279E-A70A-4322-DCEB-B50B38B7AD98}"/>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chemeClr val="tx1">
                    <a:lumMod val="65000"/>
                    <a:lumOff val="35000"/>
                  </a:schemeClr>
                </a:solidFill>
                <a:latin typeface="Arial" panose="020B0604020202020204" pitchFamily="34" charset="0"/>
                <a:cs typeface="Arial" panose="020B0604020202020204" pitchFamily="34" charset="0"/>
              </a:rPr>
              <a:t>Recap</a:t>
            </a:r>
            <a:endParaRPr kumimoji="0" lang="en-US" sz="4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51224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B30C-10AB-E71F-F3BB-125183508766}"/>
              </a:ext>
            </a:extLst>
          </p:cNvPr>
          <p:cNvSpPr>
            <a:spLocks noGrp="1"/>
          </p:cNvSpPr>
          <p:nvPr>
            <p:ph type="title"/>
          </p:nvPr>
        </p:nvSpPr>
        <p:spPr/>
        <p:txBody>
          <a:bodyPr/>
          <a:lstStyle/>
          <a:p>
            <a:r>
              <a:rPr lang="en-US" dirty="0"/>
              <a:t>Choosing your LLM</a:t>
            </a:r>
          </a:p>
        </p:txBody>
      </p:sp>
      <p:sp>
        <p:nvSpPr>
          <p:cNvPr id="3" name="Content Placeholder 2">
            <a:extLst>
              <a:ext uri="{FF2B5EF4-FFF2-40B4-BE49-F238E27FC236}">
                <a16:creationId xmlns:a16="http://schemas.microsoft.com/office/drawing/2014/main" id="{3BF39B5C-62BA-F00A-6861-355C251D5922}"/>
              </a:ext>
            </a:extLst>
          </p:cNvPr>
          <p:cNvSpPr>
            <a:spLocks noGrp="1"/>
          </p:cNvSpPr>
          <p:nvPr>
            <p:ph idx="1"/>
          </p:nvPr>
        </p:nvSpPr>
        <p:spPr/>
        <p:txBody>
          <a:bodyPr/>
          <a:lstStyle/>
          <a:p>
            <a:r>
              <a:rPr lang="en-US" dirty="0"/>
              <a:t>What task are you performing?</a:t>
            </a:r>
          </a:p>
          <a:p>
            <a:r>
              <a:rPr lang="en-US" dirty="0"/>
              <a:t>Do you want to do it in the cloud (Azure, OpenAI, Anthropic), or in your computer?</a:t>
            </a:r>
          </a:p>
          <a:p>
            <a:r>
              <a:rPr lang="en-US" dirty="0"/>
              <a:t>What are your storage/computational capabilities?</a:t>
            </a:r>
          </a:p>
          <a:p>
            <a:r>
              <a:rPr lang="en-US" dirty="0"/>
              <a:t>What license do you need?</a:t>
            </a:r>
          </a:p>
          <a:p>
            <a:r>
              <a:rPr lang="en-US" dirty="0"/>
              <a:t>Do you need a domain specific, fine-tuned LLM?</a:t>
            </a:r>
          </a:p>
          <a:p>
            <a:r>
              <a:rPr lang="en-US" dirty="0"/>
              <a:t>Was the LLM created following ethical guidelines?</a:t>
            </a:r>
          </a:p>
        </p:txBody>
      </p:sp>
    </p:spTree>
    <p:extLst>
      <p:ext uri="{BB962C8B-B14F-4D97-AF65-F5344CB8AC3E}">
        <p14:creationId xmlns:p14="http://schemas.microsoft.com/office/powerpoint/2010/main" val="32735054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E991F-2A6B-4C2C-86F2-42698727B6E1}"/>
              </a:ext>
            </a:extLst>
          </p:cNvPr>
          <p:cNvSpPr>
            <a:spLocks noGrp="1"/>
          </p:cNvSpPr>
          <p:nvPr>
            <p:ph type="title"/>
          </p:nvPr>
        </p:nvSpPr>
        <p:spPr/>
        <p:txBody>
          <a:bodyPr/>
          <a:lstStyle/>
          <a:p>
            <a:r>
              <a:rPr lang="en-US" dirty="0"/>
              <a:t>Example</a:t>
            </a:r>
          </a:p>
        </p:txBody>
      </p:sp>
      <p:pic>
        <p:nvPicPr>
          <p:cNvPr id="4" name="!!OpenAI">
            <a:extLst>
              <a:ext uri="{FF2B5EF4-FFF2-40B4-BE49-F238E27FC236}">
                <a16:creationId xmlns:a16="http://schemas.microsoft.com/office/drawing/2014/main" id="{13E47844-EB63-8F81-E03D-B666E61C496E}"/>
              </a:ext>
            </a:extLst>
          </p:cNvPr>
          <p:cNvPicPr>
            <a:picLocks noChangeAspect="1"/>
          </p:cNvPicPr>
          <p:nvPr/>
        </p:nvPicPr>
        <p:blipFill>
          <a:blip r:embed="rId2"/>
          <a:stretch>
            <a:fillRect/>
          </a:stretch>
        </p:blipFill>
        <p:spPr>
          <a:xfrm>
            <a:off x="3599218" y="2906972"/>
            <a:ext cx="914400" cy="914400"/>
          </a:xfrm>
          <a:prstGeom prst="rect">
            <a:avLst/>
          </a:prstGeom>
        </p:spPr>
      </p:pic>
      <p:pic>
        <p:nvPicPr>
          <p:cNvPr id="7" name="!!T5">
            <a:extLst>
              <a:ext uri="{FF2B5EF4-FFF2-40B4-BE49-F238E27FC236}">
                <a16:creationId xmlns:a16="http://schemas.microsoft.com/office/drawing/2014/main" id="{1850A2D3-9987-D937-4B25-612EE840FBD3}"/>
              </a:ext>
            </a:extLst>
          </p:cNvPr>
          <p:cNvPicPr>
            <a:picLocks noChangeAspect="1"/>
          </p:cNvPicPr>
          <p:nvPr/>
        </p:nvPicPr>
        <p:blipFill>
          <a:blip r:embed="rId3"/>
          <a:stretch>
            <a:fillRect/>
          </a:stretch>
        </p:blipFill>
        <p:spPr>
          <a:xfrm>
            <a:off x="4713253" y="1665026"/>
            <a:ext cx="909204" cy="914400"/>
          </a:xfrm>
          <a:prstGeom prst="rect">
            <a:avLst/>
          </a:prstGeom>
        </p:spPr>
      </p:pic>
      <p:pic>
        <p:nvPicPr>
          <p:cNvPr id="5124" name="!!BLOOM">
            <a:extLst>
              <a:ext uri="{FF2B5EF4-FFF2-40B4-BE49-F238E27FC236}">
                <a16:creationId xmlns:a16="http://schemas.microsoft.com/office/drawing/2014/main" id="{62539EB4-D88A-4381-6B34-DE64FA64C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547" y="300516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Claude">
            <a:extLst>
              <a:ext uri="{FF2B5EF4-FFF2-40B4-BE49-F238E27FC236}">
                <a16:creationId xmlns:a16="http://schemas.microsoft.com/office/drawing/2014/main" id="{5F5A5A16-8D27-64C8-10A0-E249929C06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461"/>
          <a:stretch/>
        </p:blipFill>
        <p:spPr bwMode="auto">
          <a:xfrm>
            <a:off x="5854888" y="4220288"/>
            <a:ext cx="914402"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BERT">
            <a:extLst>
              <a:ext uri="{FF2B5EF4-FFF2-40B4-BE49-F238E27FC236}">
                <a16:creationId xmlns:a16="http://schemas.microsoft.com/office/drawing/2014/main" id="{65E10FFE-CCAA-9F3A-D179-7725AAC7BF63}"/>
              </a:ext>
            </a:extLst>
          </p:cNvPr>
          <p:cNvPicPr>
            <a:picLocks noChangeAspect="1"/>
          </p:cNvPicPr>
          <p:nvPr/>
        </p:nvPicPr>
        <p:blipFill>
          <a:blip r:embed="rId6"/>
          <a:stretch>
            <a:fillRect/>
          </a:stretch>
        </p:blipFill>
        <p:spPr>
          <a:xfrm>
            <a:off x="6539931" y="2542465"/>
            <a:ext cx="987972" cy="914400"/>
          </a:xfrm>
          <a:prstGeom prst="rect">
            <a:avLst/>
          </a:prstGeom>
        </p:spPr>
      </p:pic>
      <p:pic>
        <p:nvPicPr>
          <p:cNvPr id="5128" name="!!Meta">
            <a:extLst>
              <a:ext uri="{FF2B5EF4-FFF2-40B4-BE49-F238E27FC236}">
                <a16:creationId xmlns:a16="http://schemas.microsoft.com/office/drawing/2014/main" id="{DECEF3C9-D5FC-8055-5744-FAEAC760746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9105" b="1306"/>
          <a:stretch/>
        </p:blipFill>
        <p:spPr bwMode="auto">
          <a:xfrm>
            <a:off x="6086663" y="1771571"/>
            <a:ext cx="9144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Microsoft">
            <a:extLst>
              <a:ext uri="{FF2B5EF4-FFF2-40B4-BE49-F238E27FC236}">
                <a16:creationId xmlns:a16="http://schemas.microsoft.com/office/drawing/2014/main" id="{2D1D1505-7D97-2108-74F3-14460437D4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9271" y="428805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2" name="!!Microsoft-Vision">
            <a:extLst>
              <a:ext uri="{FF2B5EF4-FFF2-40B4-BE49-F238E27FC236}">
                <a16:creationId xmlns:a16="http://schemas.microsoft.com/office/drawing/2014/main" id="{EF9E2D1A-45BC-AC9A-0B30-FD66BCBDF7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1916" y="3621586"/>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213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A345C4ED-BD9D-1C33-1D99-50BAE26C4A8D}"/>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Freeform 21">
            <a:extLst>
              <a:ext uri="{FF2B5EF4-FFF2-40B4-BE49-F238E27FC236}">
                <a16:creationId xmlns:a16="http://schemas.microsoft.com/office/drawing/2014/main" id="{41161693-9B81-8479-AACA-750319997F46}"/>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Parallelogram 14">
            <a:extLst>
              <a:ext uri="{FF2B5EF4-FFF2-40B4-BE49-F238E27FC236}">
                <a16:creationId xmlns:a16="http://schemas.microsoft.com/office/drawing/2014/main" id="{C8EBFB4A-CE18-C1A0-B950-DFF2A28F3F4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Parallelogram 13">
            <a:extLst>
              <a:ext uri="{FF2B5EF4-FFF2-40B4-BE49-F238E27FC236}">
                <a16:creationId xmlns:a16="http://schemas.microsoft.com/office/drawing/2014/main" id="{CCD19715-02E1-664B-8571-BC1FDD58E7B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D2E9114B-1404-18EA-E974-807B00F42BFE}"/>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rPr>
              <a:t>Language Tasks</a:t>
            </a:r>
          </a:p>
        </p:txBody>
      </p:sp>
    </p:spTree>
    <p:extLst>
      <p:ext uri="{BB962C8B-B14F-4D97-AF65-F5344CB8AC3E}">
        <p14:creationId xmlns:p14="http://schemas.microsoft.com/office/powerpoint/2010/main" val="17586762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477A3-EDF7-F65B-1B8E-2D6319AC91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FBBF4-B02F-EA02-5C4E-15862CE7E3DA}"/>
              </a:ext>
            </a:extLst>
          </p:cNvPr>
          <p:cNvSpPr>
            <a:spLocks noGrp="1"/>
          </p:cNvSpPr>
          <p:nvPr>
            <p:ph type="title"/>
          </p:nvPr>
        </p:nvSpPr>
        <p:spPr/>
        <p:txBody>
          <a:bodyPr/>
          <a:lstStyle/>
          <a:p>
            <a:r>
              <a:rPr lang="en-US" dirty="0"/>
              <a:t>Example</a:t>
            </a:r>
          </a:p>
        </p:txBody>
      </p:sp>
      <p:pic>
        <p:nvPicPr>
          <p:cNvPr id="4" name="!!OpenAI">
            <a:extLst>
              <a:ext uri="{FF2B5EF4-FFF2-40B4-BE49-F238E27FC236}">
                <a16:creationId xmlns:a16="http://schemas.microsoft.com/office/drawing/2014/main" id="{ED7D5D14-2D92-19CD-1F5E-48AE39C6B328}"/>
              </a:ext>
            </a:extLst>
          </p:cNvPr>
          <p:cNvPicPr>
            <a:picLocks noChangeAspect="1"/>
          </p:cNvPicPr>
          <p:nvPr/>
        </p:nvPicPr>
        <p:blipFill>
          <a:blip r:embed="rId2"/>
          <a:stretch>
            <a:fillRect/>
          </a:stretch>
        </p:blipFill>
        <p:spPr>
          <a:xfrm>
            <a:off x="3599218" y="2906972"/>
            <a:ext cx="914400" cy="914400"/>
          </a:xfrm>
          <a:prstGeom prst="rect">
            <a:avLst/>
          </a:prstGeom>
        </p:spPr>
      </p:pic>
      <p:pic>
        <p:nvPicPr>
          <p:cNvPr id="7" name="!!T5">
            <a:extLst>
              <a:ext uri="{FF2B5EF4-FFF2-40B4-BE49-F238E27FC236}">
                <a16:creationId xmlns:a16="http://schemas.microsoft.com/office/drawing/2014/main" id="{73C9DD8F-A7C4-0AF4-5661-4079728B88DD}"/>
              </a:ext>
            </a:extLst>
          </p:cNvPr>
          <p:cNvPicPr>
            <a:picLocks noChangeAspect="1"/>
          </p:cNvPicPr>
          <p:nvPr/>
        </p:nvPicPr>
        <p:blipFill>
          <a:blip r:embed="rId3"/>
          <a:stretch>
            <a:fillRect/>
          </a:stretch>
        </p:blipFill>
        <p:spPr>
          <a:xfrm>
            <a:off x="4713253" y="1665026"/>
            <a:ext cx="909204" cy="914400"/>
          </a:xfrm>
          <a:prstGeom prst="rect">
            <a:avLst/>
          </a:prstGeom>
        </p:spPr>
      </p:pic>
      <p:pic>
        <p:nvPicPr>
          <p:cNvPr id="5124" name="!!BLOOM">
            <a:extLst>
              <a:ext uri="{FF2B5EF4-FFF2-40B4-BE49-F238E27FC236}">
                <a16:creationId xmlns:a16="http://schemas.microsoft.com/office/drawing/2014/main" id="{036F6F7A-E73E-0199-FFE3-AF81ABD8D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547" y="300516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BERT">
            <a:extLst>
              <a:ext uri="{FF2B5EF4-FFF2-40B4-BE49-F238E27FC236}">
                <a16:creationId xmlns:a16="http://schemas.microsoft.com/office/drawing/2014/main" id="{DA8948E9-79DF-68CD-AEDF-8A8D865B09B7}"/>
              </a:ext>
            </a:extLst>
          </p:cNvPr>
          <p:cNvPicPr>
            <a:picLocks noChangeAspect="1"/>
          </p:cNvPicPr>
          <p:nvPr/>
        </p:nvPicPr>
        <p:blipFill>
          <a:blip r:embed="rId5"/>
          <a:stretch>
            <a:fillRect/>
          </a:stretch>
        </p:blipFill>
        <p:spPr>
          <a:xfrm>
            <a:off x="6539931" y="2542465"/>
            <a:ext cx="987972" cy="914400"/>
          </a:xfrm>
          <a:prstGeom prst="rect">
            <a:avLst/>
          </a:prstGeom>
        </p:spPr>
      </p:pic>
      <p:pic>
        <p:nvPicPr>
          <p:cNvPr id="5128" name="!!Meta">
            <a:extLst>
              <a:ext uri="{FF2B5EF4-FFF2-40B4-BE49-F238E27FC236}">
                <a16:creationId xmlns:a16="http://schemas.microsoft.com/office/drawing/2014/main" id="{7BBBB37D-4436-F673-F247-544D9CF3D7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105" b="1306"/>
          <a:stretch/>
        </p:blipFill>
        <p:spPr bwMode="auto">
          <a:xfrm>
            <a:off x="6086663" y="1771571"/>
            <a:ext cx="9144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Microsoft">
            <a:extLst>
              <a:ext uri="{FF2B5EF4-FFF2-40B4-BE49-F238E27FC236}">
                <a16:creationId xmlns:a16="http://schemas.microsoft.com/office/drawing/2014/main" id="{DA9208A9-9D5A-1FB6-9FED-9D143F9E5F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9271" y="428805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Microsoft-Vision">
            <a:extLst>
              <a:ext uri="{FF2B5EF4-FFF2-40B4-BE49-F238E27FC236}">
                <a16:creationId xmlns:a16="http://schemas.microsoft.com/office/drawing/2014/main" id="{D64A925A-F489-E37F-99F3-6B99ED8E00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1916" y="362158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Claude">
            <a:extLst>
              <a:ext uri="{FF2B5EF4-FFF2-40B4-BE49-F238E27FC236}">
                <a16:creationId xmlns:a16="http://schemas.microsoft.com/office/drawing/2014/main" id="{AA9D217A-0CB9-576D-6F15-67E54540DFF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8461"/>
          <a:stretch/>
        </p:blipFill>
        <p:spPr bwMode="auto">
          <a:xfrm>
            <a:off x="5854888" y="4220288"/>
            <a:ext cx="914402"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6461E6-85C9-0F1E-705E-C43698897A4E}"/>
              </a:ext>
            </a:extLst>
          </p:cNvPr>
          <p:cNvSpPr txBox="1"/>
          <p:nvPr/>
        </p:nvSpPr>
        <p:spPr>
          <a:xfrm>
            <a:off x="8338782" y="1569493"/>
            <a:ext cx="3343702" cy="584775"/>
          </a:xfrm>
          <a:prstGeom prst="rect">
            <a:avLst/>
          </a:prstGeom>
          <a:noFill/>
        </p:spPr>
        <p:txBody>
          <a:bodyPr wrap="square" rtlCol="0">
            <a:spAutoFit/>
          </a:bodyPr>
          <a:lstStyle/>
          <a:p>
            <a:r>
              <a:rPr lang="en-US" sz="3200" dirty="0"/>
              <a:t>Is it a decoder?</a:t>
            </a:r>
          </a:p>
        </p:txBody>
      </p:sp>
    </p:spTree>
    <p:extLst>
      <p:ext uri="{BB962C8B-B14F-4D97-AF65-F5344CB8AC3E}">
        <p14:creationId xmlns:p14="http://schemas.microsoft.com/office/powerpoint/2010/main" val="1030211982"/>
      </p:ext>
    </p:extLst>
  </p:cSld>
  <p:clrMapOvr>
    <a:masterClrMapping/>
  </p:clrMapOvr>
  <p:transition spd="slow">
    <p:wipe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A4219-4013-702D-797B-C8368C69F988}"/>
            </a:ext>
          </a:extLst>
        </p:cNvPr>
        <p:cNvGrpSpPr/>
        <p:nvPr/>
      </p:nvGrpSpPr>
      <p:grpSpPr>
        <a:xfrm>
          <a:off x="0" y="0"/>
          <a:ext cx="0" cy="0"/>
          <a:chOff x="0" y="0"/>
          <a:chExt cx="0" cy="0"/>
        </a:xfrm>
      </p:grpSpPr>
      <p:sp>
        <p:nvSpPr>
          <p:cNvPr id="11" name="!!EncDec">
            <a:extLst>
              <a:ext uri="{FF2B5EF4-FFF2-40B4-BE49-F238E27FC236}">
                <a16:creationId xmlns:a16="http://schemas.microsoft.com/office/drawing/2014/main" id="{00DC3508-E8AC-A271-9E0D-A96BFC2E03A6}"/>
              </a:ext>
            </a:extLst>
          </p:cNvPr>
          <p:cNvSpPr/>
          <p:nvPr/>
        </p:nvSpPr>
        <p:spPr>
          <a:xfrm>
            <a:off x="7779224" y="4326341"/>
            <a:ext cx="3084394" cy="1692321"/>
          </a:xfrm>
          <a:prstGeom prst="roundRect">
            <a:avLst/>
          </a:prstGeom>
          <a:solidFill>
            <a:schemeClr val="accent3">
              <a:lumMod val="20000"/>
              <a:lumOff val="80000"/>
              <a:alpha val="49841"/>
            </a:schemeClr>
          </a:solidFill>
          <a:ln w="381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Encoder-Decoders</a:t>
            </a:r>
          </a:p>
        </p:txBody>
      </p:sp>
      <p:sp>
        <p:nvSpPr>
          <p:cNvPr id="10" name="!!Encoders">
            <a:extLst>
              <a:ext uri="{FF2B5EF4-FFF2-40B4-BE49-F238E27FC236}">
                <a16:creationId xmlns:a16="http://schemas.microsoft.com/office/drawing/2014/main" id="{3B2337B7-3ECC-5723-03D3-56B271183657}"/>
              </a:ext>
            </a:extLst>
          </p:cNvPr>
          <p:cNvSpPr/>
          <p:nvPr/>
        </p:nvSpPr>
        <p:spPr>
          <a:xfrm>
            <a:off x="8219600" y="2265529"/>
            <a:ext cx="2398358" cy="1702982"/>
          </a:xfrm>
          <a:prstGeom prst="roundRect">
            <a:avLst/>
          </a:prstGeom>
          <a:solidFill>
            <a:schemeClr val="accent2">
              <a:lumMod val="20000"/>
              <a:lumOff val="80000"/>
            </a:schemeClr>
          </a:solidFill>
          <a:ln w="3810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Encoders</a:t>
            </a:r>
          </a:p>
        </p:txBody>
      </p:sp>
      <p:sp>
        <p:nvSpPr>
          <p:cNvPr id="3" name="!!Decoders">
            <a:extLst>
              <a:ext uri="{FF2B5EF4-FFF2-40B4-BE49-F238E27FC236}">
                <a16:creationId xmlns:a16="http://schemas.microsoft.com/office/drawing/2014/main" id="{8DF60122-303D-9554-2C2F-71013FF01890}"/>
              </a:ext>
            </a:extLst>
          </p:cNvPr>
          <p:cNvSpPr/>
          <p:nvPr/>
        </p:nvSpPr>
        <p:spPr>
          <a:xfrm>
            <a:off x="750626" y="2074460"/>
            <a:ext cx="5513695" cy="3111689"/>
          </a:xfrm>
          <a:prstGeom prst="roundRect">
            <a:avLst/>
          </a:prstGeom>
          <a:solidFill>
            <a:schemeClr val="accent5">
              <a:lumMod val="20000"/>
              <a:lumOff val="80000"/>
              <a:alpha val="50383"/>
            </a:schemeClr>
          </a:solid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Decoders</a:t>
            </a:r>
            <a:endParaRPr lang="en-US" b="1" dirty="0">
              <a:solidFill>
                <a:schemeClr val="tx1"/>
              </a:solidFill>
            </a:endParaRPr>
          </a:p>
        </p:txBody>
      </p:sp>
      <p:sp>
        <p:nvSpPr>
          <p:cNvPr id="2" name="Title 1">
            <a:extLst>
              <a:ext uri="{FF2B5EF4-FFF2-40B4-BE49-F238E27FC236}">
                <a16:creationId xmlns:a16="http://schemas.microsoft.com/office/drawing/2014/main" id="{308144BE-D810-5E17-C238-ED8DA4CD6189}"/>
              </a:ext>
            </a:extLst>
          </p:cNvPr>
          <p:cNvSpPr>
            <a:spLocks noGrp="1"/>
          </p:cNvSpPr>
          <p:nvPr>
            <p:ph type="title"/>
          </p:nvPr>
        </p:nvSpPr>
        <p:spPr/>
        <p:txBody>
          <a:bodyPr/>
          <a:lstStyle/>
          <a:p>
            <a:r>
              <a:rPr lang="en-US" dirty="0"/>
              <a:t>Example</a:t>
            </a:r>
          </a:p>
        </p:txBody>
      </p:sp>
      <p:pic>
        <p:nvPicPr>
          <p:cNvPr id="4" name="!!OpenAI">
            <a:extLst>
              <a:ext uri="{FF2B5EF4-FFF2-40B4-BE49-F238E27FC236}">
                <a16:creationId xmlns:a16="http://schemas.microsoft.com/office/drawing/2014/main" id="{150ED105-0523-D13B-09AD-36CCF22374CE}"/>
              </a:ext>
            </a:extLst>
          </p:cNvPr>
          <p:cNvPicPr>
            <a:picLocks noChangeAspect="1"/>
          </p:cNvPicPr>
          <p:nvPr/>
        </p:nvPicPr>
        <p:blipFill>
          <a:blip r:embed="rId2"/>
          <a:stretch>
            <a:fillRect/>
          </a:stretch>
        </p:blipFill>
        <p:spPr>
          <a:xfrm>
            <a:off x="2070669" y="4067031"/>
            <a:ext cx="914400" cy="914400"/>
          </a:xfrm>
          <a:prstGeom prst="rect">
            <a:avLst/>
          </a:prstGeom>
        </p:spPr>
      </p:pic>
      <p:pic>
        <p:nvPicPr>
          <p:cNvPr id="7" name="!!T5">
            <a:extLst>
              <a:ext uri="{FF2B5EF4-FFF2-40B4-BE49-F238E27FC236}">
                <a16:creationId xmlns:a16="http://schemas.microsoft.com/office/drawing/2014/main" id="{F7FF5B2B-28A8-1E76-2557-77E476687AF4}"/>
              </a:ext>
            </a:extLst>
          </p:cNvPr>
          <p:cNvPicPr>
            <a:picLocks noChangeAspect="1"/>
          </p:cNvPicPr>
          <p:nvPr/>
        </p:nvPicPr>
        <p:blipFill>
          <a:blip r:embed="rId3"/>
          <a:stretch>
            <a:fillRect/>
          </a:stretch>
        </p:blipFill>
        <p:spPr>
          <a:xfrm>
            <a:off x="9408083" y="4981432"/>
            <a:ext cx="909204" cy="914400"/>
          </a:xfrm>
          <a:prstGeom prst="rect">
            <a:avLst/>
          </a:prstGeom>
        </p:spPr>
      </p:pic>
      <p:pic>
        <p:nvPicPr>
          <p:cNvPr id="5124" name="!!BLOOM">
            <a:extLst>
              <a:ext uri="{FF2B5EF4-FFF2-40B4-BE49-F238E27FC236}">
                <a16:creationId xmlns:a16="http://schemas.microsoft.com/office/drawing/2014/main" id="{6540AD9E-8826-0437-7E0F-9F35620D9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356" y="295057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8" name="!!BERT">
            <a:extLst>
              <a:ext uri="{FF2B5EF4-FFF2-40B4-BE49-F238E27FC236}">
                <a16:creationId xmlns:a16="http://schemas.microsoft.com/office/drawing/2014/main" id="{5D06F96D-2E4D-363F-CB09-849F1D954CAB}"/>
              </a:ext>
            </a:extLst>
          </p:cNvPr>
          <p:cNvPicPr>
            <a:picLocks noChangeAspect="1"/>
          </p:cNvPicPr>
          <p:nvPr/>
        </p:nvPicPr>
        <p:blipFill>
          <a:blip r:embed="rId5"/>
          <a:stretch>
            <a:fillRect/>
          </a:stretch>
        </p:blipFill>
        <p:spPr>
          <a:xfrm>
            <a:off x="8928289" y="2856363"/>
            <a:ext cx="987972" cy="914400"/>
          </a:xfrm>
          <a:prstGeom prst="rect">
            <a:avLst/>
          </a:prstGeom>
        </p:spPr>
      </p:pic>
      <p:pic>
        <p:nvPicPr>
          <p:cNvPr id="5128" name="!!Meta">
            <a:extLst>
              <a:ext uri="{FF2B5EF4-FFF2-40B4-BE49-F238E27FC236}">
                <a16:creationId xmlns:a16="http://schemas.microsoft.com/office/drawing/2014/main" id="{785FCD7B-349A-8DBC-CAD8-6DF6BAEF39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9105" b="1306"/>
          <a:stretch/>
        </p:blipFill>
        <p:spPr bwMode="auto">
          <a:xfrm>
            <a:off x="4558114" y="3040813"/>
            <a:ext cx="9144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Microsoft">
            <a:extLst>
              <a:ext uri="{FF2B5EF4-FFF2-40B4-BE49-F238E27FC236}">
                <a16:creationId xmlns:a16="http://schemas.microsoft.com/office/drawing/2014/main" id="{32ABE51E-36D0-0034-4AA6-8EF0AB8866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960" y="28277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 name="!!Microsoft-Vision">
            <a:extLst>
              <a:ext uri="{FF2B5EF4-FFF2-40B4-BE49-F238E27FC236}">
                <a16:creationId xmlns:a16="http://schemas.microsoft.com/office/drawing/2014/main" id="{DD07B178-D12A-B548-45F1-9650F024D7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2920" y="497271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Claude">
            <a:extLst>
              <a:ext uri="{FF2B5EF4-FFF2-40B4-BE49-F238E27FC236}">
                <a16:creationId xmlns:a16="http://schemas.microsoft.com/office/drawing/2014/main" id="{3B1C824B-1B99-F522-3ABA-0B724FF5365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8461"/>
          <a:stretch/>
        </p:blipFill>
        <p:spPr bwMode="auto">
          <a:xfrm>
            <a:off x="3671246" y="4070162"/>
            <a:ext cx="914402"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408172-3EA5-9815-3D62-EB8ACA028086}"/>
              </a:ext>
            </a:extLst>
          </p:cNvPr>
          <p:cNvSpPr txBox="1"/>
          <p:nvPr/>
        </p:nvSpPr>
        <p:spPr>
          <a:xfrm>
            <a:off x="859809" y="1228299"/>
            <a:ext cx="7942997" cy="584775"/>
          </a:xfrm>
          <a:prstGeom prst="rect">
            <a:avLst/>
          </a:prstGeom>
          <a:noFill/>
        </p:spPr>
        <p:txBody>
          <a:bodyPr wrap="square" rtlCol="0">
            <a:spAutoFit/>
          </a:bodyPr>
          <a:lstStyle/>
          <a:p>
            <a:r>
              <a:rPr lang="en-US" sz="3200" dirty="0"/>
              <a:t>Is it a decoder?</a:t>
            </a:r>
          </a:p>
        </p:txBody>
      </p:sp>
    </p:spTree>
    <p:extLst>
      <p:ext uri="{BB962C8B-B14F-4D97-AF65-F5344CB8AC3E}">
        <p14:creationId xmlns:p14="http://schemas.microsoft.com/office/powerpoint/2010/main" val="3460385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FDC8E-2863-30F9-CA8D-175A55ABC479}"/>
            </a:ext>
          </a:extLst>
        </p:cNvPr>
        <p:cNvGrpSpPr/>
        <p:nvPr/>
      </p:nvGrpSpPr>
      <p:grpSpPr>
        <a:xfrm>
          <a:off x="0" y="0"/>
          <a:ext cx="0" cy="0"/>
          <a:chOff x="0" y="0"/>
          <a:chExt cx="0" cy="0"/>
        </a:xfrm>
      </p:grpSpPr>
      <p:sp>
        <p:nvSpPr>
          <p:cNvPr id="3" name="!!Decoders">
            <a:extLst>
              <a:ext uri="{FF2B5EF4-FFF2-40B4-BE49-F238E27FC236}">
                <a16:creationId xmlns:a16="http://schemas.microsoft.com/office/drawing/2014/main" id="{9672F9BB-D9EB-5E77-B824-58D10AEA611B}"/>
              </a:ext>
            </a:extLst>
          </p:cNvPr>
          <p:cNvSpPr/>
          <p:nvPr/>
        </p:nvSpPr>
        <p:spPr>
          <a:xfrm>
            <a:off x="2811438" y="2279176"/>
            <a:ext cx="6569123" cy="3707327"/>
          </a:xfrm>
          <a:prstGeom prst="roundRect">
            <a:avLst/>
          </a:prstGeom>
          <a:solidFill>
            <a:schemeClr val="accent5">
              <a:lumMod val="20000"/>
              <a:lumOff val="80000"/>
              <a:alpha val="50383"/>
            </a:schemeClr>
          </a:solid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Decoders</a:t>
            </a:r>
            <a:endParaRPr lang="en-US" b="1" dirty="0">
              <a:solidFill>
                <a:schemeClr val="tx1"/>
              </a:solidFill>
            </a:endParaRPr>
          </a:p>
        </p:txBody>
      </p:sp>
      <p:sp>
        <p:nvSpPr>
          <p:cNvPr id="2" name="Title 1">
            <a:extLst>
              <a:ext uri="{FF2B5EF4-FFF2-40B4-BE49-F238E27FC236}">
                <a16:creationId xmlns:a16="http://schemas.microsoft.com/office/drawing/2014/main" id="{08C90DAF-A176-B4D6-89FB-BB365315B7E7}"/>
              </a:ext>
            </a:extLst>
          </p:cNvPr>
          <p:cNvSpPr>
            <a:spLocks noGrp="1"/>
          </p:cNvSpPr>
          <p:nvPr>
            <p:ph type="title"/>
          </p:nvPr>
        </p:nvSpPr>
        <p:spPr/>
        <p:txBody>
          <a:bodyPr/>
          <a:lstStyle/>
          <a:p>
            <a:r>
              <a:rPr lang="en-US" dirty="0"/>
              <a:t>Example</a:t>
            </a:r>
          </a:p>
        </p:txBody>
      </p:sp>
      <p:pic>
        <p:nvPicPr>
          <p:cNvPr id="4" name="!!OpenAI">
            <a:extLst>
              <a:ext uri="{FF2B5EF4-FFF2-40B4-BE49-F238E27FC236}">
                <a16:creationId xmlns:a16="http://schemas.microsoft.com/office/drawing/2014/main" id="{C938A03C-38E3-3352-6952-7A502AE5029B}"/>
              </a:ext>
            </a:extLst>
          </p:cNvPr>
          <p:cNvPicPr>
            <a:picLocks noChangeAspect="1"/>
          </p:cNvPicPr>
          <p:nvPr/>
        </p:nvPicPr>
        <p:blipFill>
          <a:blip r:embed="rId2"/>
          <a:stretch>
            <a:fillRect/>
          </a:stretch>
        </p:blipFill>
        <p:spPr>
          <a:xfrm>
            <a:off x="4659195" y="4271747"/>
            <a:ext cx="914400" cy="914400"/>
          </a:xfrm>
          <a:prstGeom prst="rect">
            <a:avLst/>
          </a:prstGeom>
        </p:spPr>
      </p:pic>
      <p:pic>
        <p:nvPicPr>
          <p:cNvPr id="5124" name="!!BLOOM">
            <a:extLst>
              <a:ext uri="{FF2B5EF4-FFF2-40B4-BE49-F238E27FC236}">
                <a16:creationId xmlns:a16="http://schemas.microsoft.com/office/drawing/2014/main" id="{0812972C-69F2-C865-2C01-349B24566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882" y="315528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Meta">
            <a:extLst>
              <a:ext uri="{FF2B5EF4-FFF2-40B4-BE49-F238E27FC236}">
                <a16:creationId xmlns:a16="http://schemas.microsoft.com/office/drawing/2014/main" id="{E53B2F9D-B614-D4E6-E572-6A9521E0B7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105" b="1306"/>
          <a:stretch/>
        </p:blipFill>
        <p:spPr bwMode="auto">
          <a:xfrm>
            <a:off x="7146640" y="3245529"/>
            <a:ext cx="9144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Microsoft">
            <a:extLst>
              <a:ext uri="{FF2B5EF4-FFF2-40B4-BE49-F238E27FC236}">
                <a16:creationId xmlns:a16="http://schemas.microsoft.com/office/drawing/2014/main" id="{CA0A8ACB-BADC-E13F-5AD1-0AEF39AAA1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7486" y="30324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Claude">
            <a:extLst>
              <a:ext uri="{FF2B5EF4-FFF2-40B4-BE49-F238E27FC236}">
                <a16:creationId xmlns:a16="http://schemas.microsoft.com/office/drawing/2014/main" id="{9E549A0B-ED96-306F-CE57-649BBFD5DA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8461"/>
          <a:stretch/>
        </p:blipFill>
        <p:spPr bwMode="auto">
          <a:xfrm>
            <a:off x="6259772" y="4274878"/>
            <a:ext cx="914402"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7868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F7876-B90C-CC0A-40F1-78B8D1355782}"/>
            </a:ext>
          </a:extLst>
        </p:cNvPr>
        <p:cNvGrpSpPr/>
        <p:nvPr/>
      </p:nvGrpSpPr>
      <p:grpSpPr>
        <a:xfrm>
          <a:off x="0" y="0"/>
          <a:ext cx="0" cy="0"/>
          <a:chOff x="0" y="0"/>
          <a:chExt cx="0" cy="0"/>
        </a:xfrm>
      </p:grpSpPr>
      <p:sp>
        <p:nvSpPr>
          <p:cNvPr id="3" name="!!Decoders">
            <a:extLst>
              <a:ext uri="{FF2B5EF4-FFF2-40B4-BE49-F238E27FC236}">
                <a16:creationId xmlns:a16="http://schemas.microsoft.com/office/drawing/2014/main" id="{1B3CE3C3-56BD-988C-43EB-934C5F42A368}"/>
              </a:ext>
            </a:extLst>
          </p:cNvPr>
          <p:cNvSpPr/>
          <p:nvPr/>
        </p:nvSpPr>
        <p:spPr>
          <a:xfrm>
            <a:off x="2811438" y="2279176"/>
            <a:ext cx="6569123" cy="3707327"/>
          </a:xfrm>
          <a:prstGeom prst="roundRect">
            <a:avLst/>
          </a:prstGeom>
          <a:solidFill>
            <a:schemeClr val="accent5">
              <a:lumMod val="20000"/>
              <a:lumOff val="80000"/>
              <a:alpha val="50383"/>
            </a:schemeClr>
          </a:solid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Decoders</a:t>
            </a:r>
            <a:endParaRPr lang="en-US" b="1" dirty="0">
              <a:solidFill>
                <a:schemeClr val="tx1"/>
              </a:solidFill>
            </a:endParaRPr>
          </a:p>
        </p:txBody>
      </p:sp>
      <p:sp>
        <p:nvSpPr>
          <p:cNvPr id="2" name="Title 1">
            <a:extLst>
              <a:ext uri="{FF2B5EF4-FFF2-40B4-BE49-F238E27FC236}">
                <a16:creationId xmlns:a16="http://schemas.microsoft.com/office/drawing/2014/main" id="{09AEAAEB-A871-815E-5554-9C5D632ED45B}"/>
              </a:ext>
            </a:extLst>
          </p:cNvPr>
          <p:cNvSpPr>
            <a:spLocks noGrp="1"/>
          </p:cNvSpPr>
          <p:nvPr>
            <p:ph type="title"/>
          </p:nvPr>
        </p:nvSpPr>
        <p:spPr/>
        <p:txBody>
          <a:bodyPr/>
          <a:lstStyle/>
          <a:p>
            <a:r>
              <a:rPr lang="en-US" dirty="0"/>
              <a:t>Example</a:t>
            </a:r>
          </a:p>
        </p:txBody>
      </p:sp>
      <p:pic>
        <p:nvPicPr>
          <p:cNvPr id="4" name="!!OpenAI">
            <a:extLst>
              <a:ext uri="{FF2B5EF4-FFF2-40B4-BE49-F238E27FC236}">
                <a16:creationId xmlns:a16="http://schemas.microsoft.com/office/drawing/2014/main" id="{20263BA6-4227-7410-F1DF-D89C15FE9E8B}"/>
              </a:ext>
            </a:extLst>
          </p:cNvPr>
          <p:cNvPicPr>
            <a:picLocks noChangeAspect="1"/>
          </p:cNvPicPr>
          <p:nvPr/>
        </p:nvPicPr>
        <p:blipFill>
          <a:blip r:embed="rId2"/>
          <a:stretch>
            <a:fillRect/>
          </a:stretch>
        </p:blipFill>
        <p:spPr>
          <a:xfrm>
            <a:off x="4659195" y="4271747"/>
            <a:ext cx="914400" cy="914400"/>
          </a:xfrm>
          <a:prstGeom prst="rect">
            <a:avLst/>
          </a:prstGeom>
        </p:spPr>
      </p:pic>
      <p:pic>
        <p:nvPicPr>
          <p:cNvPr id="5124" name="!!BLOOM">
            <a:extLst>
              <a:ext uri="{FF2B5EF4-FFF2-40B4-BE49-F238E27FC236}">
                <a16:creationId xmlns:a16="http://schemas.microsoft.com/office/drawing/2014/main" id="{9F6E1FC4-29F0-13F8-8866-2CF7C3E26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882" y="315528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Meta">
            <a:extLst>
              <a:ext uri="{FF2B5EF4-FFF2-40B4-BE49-F238E27FC236}">
                <a16:creationId xmlns:a16="http://schemas.microsoft.com/office/drawing/2014/main" id="{7DA7DA9A-5D79-E8F7-5A8D-5714F1290B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105" b="1306"/>
          <a:stretch/>
        </p:blipFill>
        <p:spPr bwMode="auto">
          <a:xfrm>
            <a:off x="7146640" y="3245529"/>
            <a:ext cx="9144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Microsoft">
            <a:extLst>
              <a:ext uri="{FF2B5EF4-FFF2-40B4-BE49-F238E27FC236}">
                <a16:creationId xmlns:a16="http://schemas.microsoft.com/office/drawing/2014/main" id="{75D9C755-C0AE-CED6-121C-0470C11061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7486" y="303245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Claude">
            <a:extLst>
              <a:ext uri="{FF2B5EF4-FFF2-40B4-BE49-F238E27FC236}">
                <a16:creationId xmlns:a16="http://schemas.microsoft.com/office/drawing/2014/main" id="{19E47F52-5F88-C7BE-67C4-B7B7FC2DAB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8461"/>
          <a:stretch/>
        </p:blipFill>
        <p:spPr bwMode="auto">
          <a:xfrm>
            <a:off x="6259772" y="4274878"/>
            <a:ext cx="914402"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A1D359-0C34-6342-AB1F-EE1E74BC56D2}"/>
              </a:ext>
            </a:extLst>
          </p:cNvPr>
          <p:cNvSpPr txBox="1"/>
          <p:nvPr/>
        </p:nvSpPr>
        <p:spPr>
          <a:xfrm>
            <a:off x="859809" y="1228299"/>
            <a:ext cx="7942997" cy="584775"/>
          </a:xfrm>
          <a:prstGeom prst="rect">
            <a:avLst/>
          </a:prstGeom>
          <a:noFill/>
        </p:spPr>
        <p:txBody>
          <a:bodyPr wrap="square" rtlCol="0">
            <a:spAutoFit/>
          </a:bodyPr>
          <a:lstStyle/>
          <a:p>
            <a:r>
              <a:rPr lang="en-US" sz="3200" dirty="0"/>
              <a:t>Can I download the model?</a:t>
            </a:r>
          </a:p>
        </p:txBody>
      </p:sp>
    </p:spTree>
    <p:extLst>
      <p:ext uri="{BB962C8B-B14F-4D97-AF65-F5344CB8AC3E}">
        <p14:creationId xmlns:p14="http://schemas.microsoft.com/office/powerpoint/2010/main" val="3085873572"/>
      </p:ext>
    </p:extLst>
  </p:cSld>
  <p:clrMapOvr>
    <a:masterClrMapping/>
  </p:clrMapOvr>
  <p:transition spd="slow">
    <p:wipe dir="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0D685-C8F1-BC35-2313-DC87C48F2E93}"/>
            </a:ext>
          </a:extLst>
        </p:cNvPr>
        <p:cNvGrpSpPr/>
        <p:nvPr/>
      </p:nvGrpSpPr>
      <p:grpSpPr>
        <a:xfrm>
          <a:off x="0" y="0"/>
          <a:ext cx="0" cy="0"/>
          <a:chOff x="0" y="0"/>
          <a:chExt cx="0" cy="0"/>
        </a:xfrm>
      </p:grpSpPr>
      <p:sp>
        <p:nvSpPr>
          <p:cNvPr id="7" name="!!NonDownloadable">
            <a:extLst>
              <a:ext uri="{FF2B5EF4-FFF2-40B4-BE49-F238E27FC236}">
                <a16:creationId xmlns:a16="http://schemas.microsoft.com/office/drawing/2014/main" id="{F3BD7E3C-1260-CF27-5EFE-56EA921ADC61}"/>
              </a:ext>
            </a:extLst>
          </p:cNvPr>
          <p:cNvSpPr/>
          <p:nvPr/>
        </p:nvSpPr>
        <p:spPr>
          <a:xfrm>
            <a:off x="943970" y="2491853"/>
            <a:ext cx="3275463" cy="2770496"/>
          </a:xfrm>
          <a:prstGeom prst="roundRect">
            <a:avLst/>
          </a:prstGeom>
          <a:solidFill>
            <a:schemeClr val="tx2">
              <a:lumMod val="10000"/>
              <a:lumOff val="90000"/>
            </a:schemeClr>
          </a:solid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No</a:t>
            </a:r>
          </a:p>
        </p:txBody>
      </p:sp>
      <p:sp>
        <p:nvSpPr>
          <p:cNvPr id="5" name="!!Downloadable">
            <a:extLst>
              <a:ext uri="{FF2B5EF4-FFF2-40B4-BE49-F238E27FC236}">
                <a16:creationId xmlns:a16="http://schemas.microsoft.com/office/drawing/2014/main" id="{FFE27569-3CE0-AFAE-D3C6-D4D81E5C04B1}"/>
              </a:ext>
            </a:extLst>
          </p:cNvPr>
          <p:cNvSpPr/>
          <p:nvPr/>
        </p:nvSpPr>
        <p:spPr>
          <a:xfrm>
            <a:off x="6960358" y="2491853"/>
            <a:ext cx="3275463" cy="2770496"/>
          </a:xfrm>
          <a:prstGeom prst="roundRect">
            <a:avLst/>
          </a:prstGeom>
          <a:solidFill>
            <a:schemeClr val="accent4">
              <a:lumMod val="20000"/>
              <a:lumOff val="80000"/>
            </a:schemeClr>
          </a:solid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Yes</a:t>
            </a:r>
          </a:p>
        </p:txBody>
      </p:sp>
      <p:sp>
        <p:nvSpPr>
          <p:cNvPr id="2" name="Title 1">
            <a:extLst>
              <a:ext uri="{FF2B5EF4-FFF2-40B4-BE49-F238E27FC236}">
                <a16:creationId xmlns:a16="http://schemas.microsoft.com/office/drawing/2014/main" id="{FA4887AE-8D60-2E83-F634-288397D9E12F}"/>
              </a:ext>
            </a:extLst>
          </p:cNvPr>
          <p:cNvSpPr>
            <a:spLocks noGrp="1"/>
          </p:cNvSpPr>
          <p:nvPr>
            <p:ph type="title"/>
          </p:nvPr>
        </p:nvSpPr>
        <p:spPr/>
        <p:txBody>
          <a:bodyPr/>
          <a:lstStyle/>
          <a:p>
            <a:r>
              <a:rPr lang="en-US" dirty="0"/>
              <a:t>Example</a:t>
            </a:r>
          </a:p>
        </p:txBody>
      </p:sp>
      <p:pic>
        <p:nvPicPr>
          <p:cNvPr id="4" name="!!OpenAI">
            <a:extLst>
              <a:ext uri="{FF2B5EF4-FFF2-40B4-BE49-F238E27FC236}">
                <a16:creationId xmlns:a16="http://schemas.microsoft.com/office/drawing/2014/main" id="{91FB886C-BC8A-50F9-595D-CEFDC6CD0091}"/>
              </a:ext>
            </a:extLst>
          </p:cNvPr>
          <p:cNvPicPr>
            <a:picLocks noChangeAspect="1"/>
          </p:cNvPicPr>
          <p:nvPr/>
        </p:nvPicPr>
        <p:blipFill>
          <a:blip r:embed="rId2"/>
          <a:stretch>
            <a:fillRect/>
          </a:stretch>
        </p:blipFill>
        <p:spPr>
          <a:xfrm>
            <a:off x="1643040" y="3084392"/>
            <a:ext cx="914400" cy="914400"/>
          </a:xfrm>
          <a:prstGeom prst="rect">
            <a:avLst/>
          </a:prstGeom>
        </p:spPr>
      </p:pic>
      <p:pic>
        <p:nvPicPr>
          <p:cNvPr id="5124" name="!!BLOOM">
            <a:extLst>
              <a:ext uri="{FF2B5EF4-FFF2-40B4-BE49-F238E27FC236}">
                <a16:creationId xmlns:a16="http://schemas.microsoft.com/office/drawing/2014/main" id="{28CFCFD0-CF7D-0C6D-2ABA-8AB3446C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6791" y="310069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Meta">
            <a:extLst>
              <a:ext uri="{FF2B5EF4-FFF2-40B4-BE49-F238E27FC236}">
                <a16:creationId xmlns:a16="http://schemas.microsoft.com/office/drawing/2014/main" id="{41B755D8-9250-B475-2A8F-E616052407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105" b="1306"/>
          <a:stretch/>
        </p:blipFill>
        <p:spPr bwMode="auto">
          <a:xfrm>
            <a:off x="7337710" y="4337352"/>
            <a:ext cx="9144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Microsoft">
            <a:extLst>
              <a:ext uri="{FF2B5EF4-FFF2-40B4-BE49-F238E27FC236}">
                <a16:creationId xmlns:a16="http://schemas.microsoft.com/office/drawing/2014/main" id="{8F24BA6D-B8D9-E644-CEB7-0D976EEA8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1314" y="412427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Claude">
            <a:extLst>
              <a:ext uri="{FF2B5EF4-FFF2-40B4-BE49-F238E27FC236}">
                <a16:creationId xmlns:a16="http://schemas.microsoft.com/office/drawing/2014/main" id="{B6DA4A87-CB64-D7F9-B7EA-7199C70824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8461"/>
          <a:stretch/>
        </p:blipFill>
        <p:spPr bwMode="auto">
          <a:xfrm>
            <a:off x="2615820" y="4247583"/>
            <a:ext cx="914402"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CF5FD21-63A2-5277-E9FA-361540F7E7FB}"/>
              </a:ext>
            </a:extLst>
          </p:cNvPr>
          <p:cNvSpPr txBox="1"/>
          <p:nvPr/>
        </p:nvSpPr>
        <p:spPr>
          <a:xfrm>
            <a:off x="859809" y="1228299"/>
            <a:ext cx="7942997" cy="584775"/>
          </a:xfrm>
          <a:prstGeom prst="rect">
            <a:avLst/>
          </a:prstGeom>
          <a:noFill/>
        </p:spPr>
        <p:txBody>
          <a:bodyPr wrap="square" rtlCol="0">
            <a:spAutoFit/>
          </a:bodyPr>
          <a:lstStyle/>
          <a:p>
            <a:r>
              <a:rPr lang="en-US" sz="3200" dirty="0"/>
              <a:t>Can I download the model?</a:t>
            </a:r>
          </a:p>
        </p:txBody>
      </p:sp>
    </p:spTree>
    <p:extLst>
      <p:ext uri="{BB962C8B-B14F-4D97-AF65-F5344CB8AC3E}">
        <p14:creationId xmlns:p14="http://schemas.microsoft.com/office/powerpoint/2010/main" val="11672820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5C9CEB-AC7D-7A3B-1EAF-73441E4AFDA6}"/>
            </a:ext>
          </a:extLst>
        </p:cNvPr>
        <p:cNvGrpSpPr/>
        <p:nvPr/>
      </p:nvGrpSpPr>
      <p:grpSpPr>
        <a:xfrm>
          <a:off x="0" y="0"/>
          <a:ext cx="0" cy="0"/>
          <a:chOff x="0" y="0"/>
          <a:chExt cx="0" cy="0"/>
        </a:xfrm>
      </p:grpSpPr>
      <p:sp>
        <p:nvSpPr>
          <p:cNvPr id="5" name="!!Downloadable">
            <a:extLst>
              <a:ext uri="{FF2B5EF4-FFF2-40B4-BE49-F238E27FC236}">
                <a16:creationId xmlns:a16="http://schemas.microsoft.com/office/drawing/2014/main" id="{2039F474-6C9C-CA9A-9D1A-701A9291C733}"/>
              </a:ext>
            </a:extLst>
          </p:cNvPr>
          <p:cNvSpPr/>
          <p:nvPr/>
        </p:nvSpPr>
        <p:spPr>
          <a:xfrm>
            <a:off x="3944199" y="2108860"/>
            <a:ext cx="4462822" cy="3774804"/>
          </a:xfrm>
          <a:prstGeom prst="roundRect">
            <a:avLst/>
          </a:prstGeom>
          <a:solidFill>
            <a:schemeClr val="accent4">
              <a:lumMod val="20000"/>
              <a:lumOff val="80000"/>
            </a:schemeClr>
          </a:solid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Yes</a:t>
            </a:r>
          </a:p>
        </p:txBody>
      </p:sp>
      <p:sp>
        <p:nvSpPr>
          <p:cNvPr id="2" name="Title 1">
            <a:extLst>
              <a:ext uri="{FF2B5EF4-FFF2-40B4-BE49-F238E27FC236}">
                <a16:creationId xmlns:a16="http://schemas.microsoft.com/office/drawing/2014/main" id="{A006FC7B-972F-A5BC-BB03-8A670E3A8F86}"/>
              </a:ext>
            </a:extLst>
          </p:cNvPr>
          <p:cNvSpPr>
            <a:spLocks noGrp="1"/>
          </p:cNvSpPr>
          <p:nvPr>
            <p:ph type="title"/>
          </p:nvPr>
        </p:nvSpPr>
        <p:spPr/>
        <p:txBody>
          <a:bodyPr/>
          <a:lstStyle/>
          <a:p>
            <a:r>
              <a:rPr lang="en-US" dirty="0"/>
              <a:t>Example</a:t>
            </a:r>
          </a:p>
        </p:txBody>
      </p:sp>
      <p:pic>
        <p:nvPicPr>
          <p:cNvPr id="5124" name="!!BLOOM">
            <a:extLst>
              <a:ext uri="{FF2B5EF4-FFF2-40B4-BE49-F238E27FC236}">
                <a16:creationId xmlns:a16="http://schemas.microsoft.com/office/drawing/2014/main" id="{D57F0D08-AE07-3203-FFFE-C42ABE74C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895" y="310069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Meta">
            <a:extLst>
              <a:ext uri="{FF2B5EF4-FFF2-40B4-BE49-F238E27FC236}">
                <a16:creationId xmlns:a16="http://schemas.microsoft.com/office/drawing/2014/main" id="{B3959385-DAE6-2FD4-C074-EEA6281B8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105" b="1306"/>
          <a:stretch/>
        </p:blipFill>
        <p:spPr bwMode="auto">
          <a:xfrm>
            <a:off x="4853814" y="4337352"/>
            <a:ext cx="9144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Microsoft">
            <a:extLst>
              <a:ext uri="{FF2B5EF4-FFF2-40B4-BE49-F238E27FC236}">
                <a16:creationId xmlns:a16="http://schemas.microsoft.com/office/drawing/2014/main" id="{1B2CD585-66AB-83DC-2AE3-D1908E662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418" y="412427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0EC9EE-ABB3-9EC9-D43E-62EC60E5DC9D}"/>
              </a:ext>
            </a:extLst>
          </p:cNvPr>
          <p:cNvSpPr txBox="1"/>
          <p:nvPr/>
        </p:nvSpPr>
        <p:spPr>
          <a:xfrm>
            <a:off x="859809" y="1228299"/>
            <a:ext cx="7942997" cy="584775"/>
          </a:xfrm>
          <a:prstGeom prst="rect">
            <a:avLst/>
          </a:prstGeom>
          <a:noFill/>
        </p:spPr>
        <p:txBody>
          <a:bodyPr wrap="square" rtlCol="0">
            <a:spAutoFit/>
          </a:bodyPr>
          <a:lstStyle/>
          <a:p>
            <a:r>
              <a:rPr lang="en-US" sz="3200" dirty="0"/>
              <a:t>Can I download the model?</a:t>
            </a:r>
          </a:p>
        </p:txBody>
      </p:sp>
    </p:spTree>
    <p:extLst>
      <p:ext uri="{BB962C8B-B14F-4D97-AF65-F5344CB8AC3E}">
        <p14:creationId xmlns:p14="http://schemas.microsoft.com/office/powerpoint/2010/main" val="22034412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1EB80-772B-B375-AF12-A9DCACCD7AA1}"/>
            </a:ext>
          </a:extLst>
        </p:cNvPr>
        <p:cNvGrpSpPr/>
        <p:nvPr/>
      </p:nvGrpSpPr>
      <p:grpSpPr>
        <a:xfrm>
          <a:off x="0" y="0"/>
          <a:ext cx="0" cy="0"/>
          <a:chOff x="0" y="0"/>
          <a:chExt cx="0" cy="0"/>
        </a:xfrm>
      </p:grpSpPr>
      <p:sp>
        <p:nvSpPr>
          <p:cNvPr id="5" name="!!Downloadable">
            <a:extLst>
              <a:ext uri="{FF2B5EF4-FFF2-40B4-BE49-F238E27FC236}">
                <a16:creationId xmlns:a16="http://schemas.microsoft.com/office/drawing/2014/main" id="{D86C63F7-EA76-AD1D-C00A-A7143996B3F6}"/>
              </a:ext>
            </a:extLst>
          </p:cNvPr>
          <p:cNvSpPr/>
          <p:nvPr/>
        </p:nvSpPr>
        <p:spPr>
          <a:xfrm>
            <a:off x="3944199" y="2108860"/>
            <a:ext cx="4462822" cy="3774804"/>
          </a:xfrm>
          <a:prstGeom prst="roundRect">
            <a:avLst/>
          </a:prstGeom>
          <a:solidFill>
            <a:schemeClr val="accent4">
              <a:lumMod val="20000"/>
              <a:lumOff val="80000"/>
            </a:schemeClr>
          </a:solidFill>
          <a:ln w="3810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Yes</a:t>
            </a:r>
          </a:p>
        </p:txBody>
      </p:sp>
      <p:sp>
        <p:nvSpPr>
          <p:cNvPr id="2" name="Title 1">
            <a:extLst>
              <a:ext uri="{FF2B5EF4-FFF2-40B4-BE49-F238E27FC236}">
                <a16:creationId xmlns:a16="http://schemas.microsoft.com/office/drawing/2014/main" id="{12545739-33B0-609A-DB0C-3541561594E4}"/>
              </a:ext>
            </a:extLst>
          </p:cNvPr>
          <p:cNvSpPr>
            <a:spLocks noGrp="1"/>
          </p:cNvSpPr>
          <p:nvPr>
            <p:ph type="title"/>
          </p:nvPr>
        </p:nvSpPr>
        <p:spPr/>
        <p:txBody>
          <a:bodyPr/>
          <a:lstStyle/>
          <a:p>
            <a:r>
              <a:rPr lang="en-US" dirty="0"/>
              <a:t>Example</a:t>
            </a:r>
          </a:p>
        </p:txBody>
      </p:sp>
      <p:pic>
        <p:nvPicPr>
          <p:cNvPr id="5124" name="!!BLOOM">
            <a:extLst>
              <a:ext uri="{FF2B5EF4-FFF2-40B4-BE49-F238E27FC236}">
                <a16:creationId xmlns:a16="http://schemas.microsoft.com/office/drawing/2014/main" id="{DEDC1B73-CEB6-931F-FC24-8E3283C2E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895" y="310069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Meta">
            <a:extLst>
              <a:ext uri="{FF2B5EF4-FFF2-40B4-BE49-F238E27FC236}">
                <a16:creationId xmlns:a16="http://schemas.microsoft.com/office/drawing/2014/main" id="{7A2A6F74-819B-3DA3-9825-521B18F0BA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105" b="1306"/>
          <a:stretch/>
        </p:blipFill>
        <p:spPr bwMode="auto">
          <a:xfrm>
            <a:off x="4853814" y="4337352"/>
            <a:ext cx="9144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Microsoft">
            <a:extLst>
              <a:ext uri="{FF2B5EF4-FFF2-40B4-BE49-F238E27FC236}">
                <a16:creationId xmlns:a16="http://schemas.microsoft.com/office/drawing/2014/main" id="{BB91CDCB-518F-E98A-9FFF-88602EBCD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418" y="4124279"/>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660E89D-39CF-733E-3BD5-0D8A0502A101}"/>
              </a:ext>
            </a:extLst>
          </p:cNvPr>
          <p:cNvSpPr txBox="1"/>
          <p:nvPr/>
        </p:nvSpPr>
        <p:spPr>
          <a:xfrm>
            <a:off x="859809" y="1228299"/>
            <a:ext cx="7942997" cy="584775"/>
          </a:xfrm>
          <a:prstGeom prst="rect">
            <a:avLst/>
          </a:prstGeom>
          <a:noFill/>
        </p:spPr>
        <p:txBody>
          <a:bodyPr wrap="square" rtlCol="0">
            <a:spAutoFit/>
          </a:bodyPr>
          <a:lstStyle/>
          <a:p>
            <a:r>
              <a:rPr lang="en-US" sz="3200" dirty="0"/>
              <a:t>Is it specific for coding?</a:t>
            </a:r>
          </a:p>
        </p:txBody>
      </p:sp>
    </p:spTree>
    <p:extLst>
      <p:ext uri="{BB962C8B-B14F-4D97-AF65-F5344CB8AC3E}">
        <p14:creationId xmlns:p14="http://schemas.microsoft.com/office/powerpoint/2010/main" val="14051999"/>
      </p:ext>
    </p:extLst>
  </p:cSld>
  <p:clrMapOvr>
    <a:masterClrMapping/>
  </p:clrMapOvr>
  <p:transition spd="slow">
    <p:wipe dir="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EBA9E-AB5F-B8A7-DDC9-3FBE6BFAB797}"/>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8619A6D8-583C-A088-E6E1-1A24C0FCFF84}"/>
              </a:ext>
            </a:extLst>
          </p:cNvPr>
          <p:cNvSpPr/>
          <p:nvPr/>
        </p:nvSpPr>
        <p:spPr>
          <a:xfrm>
            <a:off x="6689678" y="2390631"/>
            <a:ext cx="3969223" cy="2563505"/>
          </a:xfrm>
          <a:prstGeom prst="roundRect">
            <a:avLst/>
          </a:prstGeom>
          <a:solidFill>
            <a:schemeClr val="accent2">
              <a:lumMod val="20000"/>
              <a:lumOff val="80000"/>
              <a:alpha val="85294"/>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No</a:t>
            </a:r>
          </a:p>
        </p:txBody>
      </p:sp>
      <p:sp>
        <p:nvSpPr>
          <p:cNvPr id="3" name="Rounded Rectangle 2">
            <a:extLst>
              <a:ext uri="{FF2B5EF4-FFF2-40B4-BE49-F238E27FC236}">
                <a16:creationId xmlns:a16="http://schemas.microsoft.com/office/drawing/2014/main" id="{5569F90F-AA1D-A202-A915-406786A24C67}"/>
              </a:ext>
            </a:extLst>
          </p:cNvPr>
          <p:cNvSpPr/>
          <p:nvPr/>
        </p:nvSpPr>
        <p:spPr>
          <a:xfrm>
            <a:off x="1405718" y="2825087"/>
            <a:ext cx="3057099" cy="1610435"/>
          </a:xfrm>
          <a:prstGeom prst="roundRect">
            <a:avLst/>
          </a:prstGeom>
          <a:solidFill>
            <a:schemeClr val="accent3">
              <a:lumMod val="20000"/>
              <a:lumOff val="80000"/>
              <a:alpha val="49892"/>
            </a:schemeClr>
          </a:solidFill>
          <a:ln w="381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Yes - CodeLlama</a:t>
            </a:r>
          </a:p>
        </p:txBody>
      </p:sp>
      <p:sp>
        <p:nvSpPr>
          <p:cNvPr id="2" name="Title 1">
            <a:extLst>
              <a:ext uri="{FF2B5EF4-FFF2-40B4-BE49-F238E27FC236}">
                <a16:creationId xmlns:a16="http://schemas.microsoft.com/office/drawing/2014/main" id="{D200DF3B-BE56-E4BD-8DDC-1551A90D748D}"/>
              </a:ext>
            </a:extLst>
          </p:cNvPr>
          <p:cNvSpPr>
            <a:spLocks noGrp="1"/>
          </p:cNvSpPr>
          <p:nvPr>
            <p:ph type="title"/>
          </p:nvPr>
        </p:nvSpPr>
        <p:spPr/>
        <p:txBody>
          <a:bodyPr/>
          <a:lstStyle/>
          <a:p>
            <a:r>
              <a:rPr lang="en-US" dirty="0"/>
              <a:t>Example</a:t>
            </a:r>
          </a:p>
        </p:txBody>
      </p:sp>
      <p:pic>
        <p:nvPicPr>
          <p:cNvPr id="5124" name="!!BLOOM">
            <a:extLst>
              <a:ext uri="{FF2B5EF4-FFF2-40B4-BE49-F238E27FC236}">
                <a16:creationId xmlns:a16="http://schemas.microsoft.com/office/drawing/2014/main" id="{6CCA6DC6-C2C5-B0D0-5B9C-FC7A6DB692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662" y="290962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Meta">
            <a:extLst>
              <a:ext uri="{FF2B5EF4-FFF2-40B4-BE49-F238E27FC236}">
                <a16:creationId xmlns:a16="http://schemas.microsoft.com/office/drawing/2014/main" id="{D70C25DB-4B73-4227-74FC-C2ED121826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105" b="1306"/>
          <a:stretch/>
        </p:blipFill>
        <p:spPr bwMode="auto">
          <a:xfrm>
            <a:off x="2233444" y="3532134"/>
            <a:ext cx="914400" cy="5842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Microsoft">
            <a:extLst>
              <a:ext uri="{FF2B5EF4-FFF2-40B4-BE49-F238E27FC236}">
                <a16:creationId xmlns:a16="http://schemas.microsoft.com/office/drawing/2014/main" id="{28D15F13-39CF-05A9-F431-10D5D58E9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1185" y="3933210"/>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2E1622F-A05C-CBBF-964D-F5B0A078D5A9}"/>
              </a:ext>
            </a:extLst>
          </p:cNvPr>
          <p:cNvSpPr txBox="1"/>
          <p:nvPr/>
        </p:nvSpPr>
        <p:spPr>
          <a:xfrm>
            <a:off x="859809" y="1228299"/>
            <a:ext cx="7942997" cy="584775"/>
          </a:xfrm>
          <a:prstGeom prst="rect">
            <a:avLst/>
          </a:prstGeom>
          <a:noFill/>
        </p:spPr>
        <p:txBody>
          <a:bodyPr wrap="square" rtlCol="0">
            <a:spAutoFit/>
          </a:bodyPr>
          <a:lstStyle/>
          <a:p>
            <a:r>
              <a:rPr lang="en-US" sz="3200" dirty="0"/>
              <a:t>Is it specific for coding?</a:t>
            </a:r>
          </a:p>
        </p:txBody>
      </p:sp>
    </p:spTree>
    <p:extLst>
      <p:ext uri="{BB962C8B-B14F-4D97-AF65-F5344CB8AC3E}">
        <p14:creationId xmlns:p14="http://schemas.microsoft.com/office/powerpoint/2010/main" val="36113338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E3CBC-A8BE-B66D-2912-4425355CF9FC}"/>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28FA5079-ADF9-8288-2007-45BE2B0A0C79}"/>
              </a:ext>
            </a:extLst>
          </p:cNvPr>
          <p:cNvSpPr/>
          <p:nvPr/>
        </p:nvSpPr>
        <p:spPr>
          <a:xfrm>
            <a:off x="3595914" y="2606723"/>
            <a:ext cx="5000171" cy="2634017"/>
          </a:xfrm>
          <a:prstGeom prst="roundRect">
            <a:avLst/>
          </a:prstGeom>
          <a:solidFill>
            <a:schemeClr val="accent3">
              <a:lumMod val="20000"/>
              <a:lumOff val="80000"/>
              <a:alpha val="49892"/>
            </a:schemeClr>
          </a:solidFill>
          <a:ln w="381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Yes - CodeLlama</a:t>
            </a:r>
          </a:p>
        </p:txBody>
      </p:sp>
      <p:sp>
        <p:nvSpPr>
          <p:cNvPr id="2" name="Title 1">
            <a:extLst>
              <a:ext uri="{FF2B5EF4-FFF2-40B4-BE49-F238E27FC236}">
                <a16:creationId xmlns:a16="http://schemas.microsoft.com/office/drawing/2014/main" id="{BE74EF0F-D646-E0F4-DF23-2C95078C2DC7}"/>
              </a:ext>
            </a:extLst>
          </p:cNvPr>
          <p:cNvSpPr>
            <a:spLocks noGrp="1"/>
          </p:cNvSpPr>
          <p:nvPr>
            <p:ph type="title"/>
          </p:nvPr>
        </p:nvSpPr>
        <p:spPr/>
        <p:txBody>
          <a:bodyPr/>
          <a:lstStyle/>
          <a:p>
            <a:r>
              <a:rPr lang="en-US" dirty="0"/>
              <a:t>Example</a:t>
            </a:r>
          </a:p>
        </p:txBody>
      </p:sp>
      <p:pic>
        <p:nvPicPr>
          <p:cNvPr id="5128" name="!!Meta">
            <a:extLst>
              <a:ext uri="{FF2B5EF4-FFF2-40B4-BE49-F238E27FC236}">
                <a16:creationId xmlns:a16="http://schemas.microsoft.com/office/drawing/2014/main" id="{8E2225E2-EF70-9934-D40D-1173FBBC10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9105" b="1306"/>
          <a:stretch/>
        </p:blipFill>
        <p:spPr bwMode="auto">
          <a:xfrm>
            <a:off x="5645396" y="3532134"/>
            <a:ext cx="914400" cy="5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552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7A05B-60F8-2865-A2AE-E7DEF3C9F5B6}"/>
            </a:ext>
          </a:extLst>
        </p:cNvPr>
        <p:cNvGrpSpPr/>
        <p:nvPr/>
      </p:nvGrpSpPr>
      <p:grpSpPr>
        <a:xfrm>
          <a:off x="0" y="0"/>
          <a:ext cx="0" cy="0"/>
          <a:chOff x="0" y="0"/>
          <a:chExt cx="0" cy="0"/>
        </a:xfrm>
      </p:grpSpPr>
      <p:sp>
        <p:nvSpPr>
          <p:cNvPr id="5" name="!!7b">
            <a:extLst>
              <a:ext uri="{FF2B5EF4-FFF2-40B4-BE49-F238E27FC236}">
                <a16:creationId xmlns:a16="http://schemas.microsoft.com/office/drawing/2014/main" id="{18A31B2D-B75A-638B-8945-4B879ACC0E67}"/>
              </a:ext>
            </a:extLst>
          </p:cNvPr>
          <p:cNvSpPr/>
          <p:nvPr/>
        </p:nvSpPr>
        <p:spPr>
          <a:xfrm>
            <a:off x="4302054" y="2666427"/>
            <a:ext cx="774911" cy="274320"/>
          </a:xfrm>
          <a:prstGeom prst="roundRect">
            <a:avLst/>
          </a:pr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7B</a:t>
            </a:r>
          </a:p>
        </p:txBody>
      </p:sp>
      <p:sp>
        <p:nvSpPr>
          <p:cNvPr id="6" name="!!13b">
            <a:extLst>
              <a:ext uri="{FF2B5EF4-FFF2-40B4-BE49-F238E27FC236}">
                <a16:creationId xmlns:a16="http://schemas.microsoft.com/office/drawing/2014/main" id="{17EBA220-98F3-C2A2-8CD6-11F90145171F}"/>
              </a:ext>
            </a:extLst>
          </p:cNvPr>
          <p:cNvSpPr/>
          <p:nvPr/>
        </p:nvSpPr>
        <p:spPr>
          <a:xfrm>
            <a:off x="5248793" y="2666427"/>
            <a:ext cx="774911" cy="274320"/>
          </a:xfrm>
          <a:prstGeom prst="roundRect">
            <a:avLst/>
          </a:pr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13B</a:t>
            </a:r>
          </a:p>
        </p:txBody>
      </p:sp>
      <p:sp>
        <p:nvSpPr>
          <p:cNvPr id="9" name="!!34b">
            <a:extLst>
              <a:ext uri="{FF2B5EF4-FFF2-40B4-BE49-F238E27FC236}">
                <a16:creationId xmlns:a16="http://schemas.microsoft.com/office/drawing/2014/main" id="{AE254F72-A9C3-FA6A-A6A1-856867E10481}"/>
              </a:ext>
            </a:extLst>
          </p:cNvPr>
          <p:cNvSpPr/>
          <p:nvPr/>
        </p:nvSpPr>
        <p:spPr>
          <a:xfrm>
            <a:off x="6195532" y="2666427"/>
            <a:ext cx="777240" cy="274320"/>
          </a:xfrm>
          <a:prstGeom prst="roundRect">
            <a:avLst/>
          </a:pr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34B</a:t>
            </a:r>
          </a:p>
        </p:txBody>
      </p:sp>
      <p:sp>
        <p:nvSpPr>
          <p:cNvPr id="10" name="!!70b">
            <a:extLst>
              <a:ext uri="{FF2B5EF4-FFF2-40B4-BE49-F238E27FC236}">
                <a16:creationId xmlns:a16="http://schemas.microsoft.com/office/drawing/2014/main" id="{152D1D2B-0EB9-F97F-EF8F-2BCBCD1E5292}"/>
              </a:ext>
            </a:extLst>
          </p:cNvPr>
          <p:cNvSpPr/>
          <p:nvPr/>
        </p:nvSpPr>
        <p:spPr>
          <a:xfrm>
            <a:off x="7144601" y="2666427"/>
            <a:ext cx="777240" cy="274320"/>
          </a:xfrm>
          <a:prstGeom prst="roundRect">
            <a:avLst/>
          </a:prstGeom>
          <a:solidFill>
            <a:schemeClr val="bg1"/>
          </a:solid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70B</a:t>
            </a:r>
          </a:p>
        </p:txBody>
      </p:sp>
      <p:sp>
        <p:nvSpPr>
          <p:cNvPr id="3" name="Rounded Rectangle 2">
            <a:extLst>
              <a:ext uri="{FF2B5EF4-FFF2-40B4-BE49-F238E27FC236}">
                <a16:creationId xmlns:a16="http://schemas.microsoft.com/office/drawing/2014/main" id="{A89F1BFD-7FBE-11A1-9B1D-919B8A4816C8}"/>
              </a:ext>
            </a:extLst>
          </p:cNvPr>
          <p:cNvSpPr/>
          <p:nvPr/>
        </p:nvSpPr>
        <p:spPr>
          <a:xfrm>
            <a:off x="3595914" y="2606723"/>
            <a:ext cx="5000171" cy="2634017"/>
          </a:xfrm>
          <a:prstGeom prst="roundRect">
            <a:avLst/>
          </a:prstGeom>
          <a:solidFill>
            <a:schemeClr val="accent3">
              <a:lumMod val="20000"/>
              <a:lumOff val="80000"/>
              <a:alpha val="49892"/>
            </a:schemeClr>
          </a:solidFill>
          <a:ln w="38100">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Yes - CodeLlama</a:t>
            </a:r>
          </a:p>
        </p:txBody>
      </p:sp>
      <p:sp>
        <p:nvSpPr>
          <p:cNvPr id="2" name="Title 1">
            <a:extLst>
              <a:ext uri="{FF2B5EF4-FFF2-40B4-BE49-F238E27FC236}">
                <a16:creationId xmlns:a16="http://schemas.microsoft.com/office/drawing/2014/main" id="{0F236D94-80D8-748D-D24B-E9DED939AA12}"/>
              </a:ext>
            </a:extLst>
          </p:cNvPr>
          <p:cNvSpPr>
            <a:spLocks noGrp="1"/>
          </p:cNvSpPr>
          <p:nvPr>
            <p:ph type="title"/>
          </p:nvPr>
        </p:nvSpPr>
        <p:spPr/>
        <p:txBody>
          <a:bodyPr/>
          <a:lstStyle/>
          <a:p>
            <a:r>
              <a:rPr lang="en-US" dirty="0"/>
              <a:t>Example</a:t>
            </a:r>
          </a:p>
        </p:txBody>
      </p:sp>
      <p:pic>
        <p:nvPicPr>
          <p:cNvPr id="5128" name="!!Meta">
            <a:extLst>
              <a:ext uri="{FF2B5EF4-FFF2-40B4-BE49-F238E27FC236}">
                <a16:creationId xmlns:a16="http://schemas.microsoft.com/office/drawing/2014/main" id="{1D202477-CEA0-CA96-C6EB-CE99AA2D5F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9105" b="1306"/>
          <a:stretch/>
        </p:blipFill>
        <p:spPr bwMode="auto">
          <a:xfrm>
            <a:off x="5645396" y="3532134"/>
            <a:ext cx="914400" cy="584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D20F9D4-863D-9D05-8B72-0495945DAE66}"/>
              </a:ext>
            </a:extLst>
          </p:cNvPr>
          <p:cNvSpPr txBox="1"/>
          <p:nvPr/>
        </p:nvSpPr>
        <p:spPr>
          <a:xfrm>
            <a:off x="859809" y="1228299"/>
            <a:ext cx="7942997" cy="584775"/>
          </a:xfrm>
          <a:prstGeom prst="rect">
            <a:avLst/>
          </a:prstGeom>
          <a:noFill/>
        </p:spPr>
        <p:txBody>
          <a:bodyPr wrap="square" rtlCol="0">
            <a:spAutoFit/>
          </a:bodyPr>
          <a:lstStyle/>
          <a:p>
            <a:r>
              <a:rPr lang="en-US" sz="3200" dirty="0"/>
              <a:t>Does it fit in my computer?</a:t>
            </a:r>
          </a:p>
        </p:txBody>
      </p:sp>
      <p:cxnSp>
        <p:nvCxnSpPr>
          <p:cNvPr id="14" name="!!7bArrow">
            <a:extLst>
              <a:ext uri="{FF2B5EF4-FFF2-40B4-BE49-F238E27FC236}">
                <a16:creationId xmlns:a16="http://schemas.microsoft.com/office/drawing/2014/main" id="{EA509214-15B3-DD70-42B4-CE3DAE7A3C20}"/>
              </a:ext>
            </a:extLst>
          </p:cNvPr>
          <p:cNvCxnSpPr>
            <a:cxnSpLocks/>
          </p:cNvCxnSpPr>
          <p:nvPr/>
        </p:nvCxnSpPr>
        <p:spPr>
          <a:xfrm flipH="1">
            <a:off x="4719917" y="3126470"/>
            <a:ext cx="407894" cy="135587"/>
          </a:xfrm>
          <a:prstGeom prst="straightConnector1">
            <a:avLst/>
          </a:prstGeom>
          <a:ln w="25400">
            <a:no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5" name="13bArrow">
            <a:extLst>
              <a:ext uri="{FF2B5EF4-FFF2-40B4-BE49-F238E27FC236}">
                <a16:creationId xmlns:a16="http://schemas.microsoft.com/office/drawing/2014/main" id="{C83C4734-7C24-22CA-87EC-8C8A235941A2}"/>
              </a:ext>
            </a:extLst>
          </p:cNvPr>
          <p:cNvCxnSpPr>
            <a:cxnSpLocks/>
          </p:cNvCxnSpPr>
          <p:nvPr/>
        </p:nvCxnSpPr>
        <p:spPr>
          <a:xfrm flipH="1">
            <a:off x="5809129" y="3005445"/>
            <a:ext cx="286871" cy="287309"/>
          </a:xfrm>
          <a:prstGeom prst="straightConnector1">
            <a:avLst/>
          </a:prstGeom>
          <a:ln w="25400">
            <a:no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6" name="!!34bArrow">
            <a:extLst>
              <a:ext uri="{FF2B5EF4-FFF2-40B4-BE49-F238E27FC236}">
                <a16:creationId xmlns:a16="http://schemas.microsoft.com/office/drawing/2014/main" id="{2631EE5F-696B-3808-BB2F-6031F206E99D}"/>
              </a:ext>
            </a:extLst>
          </p:cNvPr>
          <p:cNvCxnSpPr>
            <a:cxnSpLocks/>
          </p:cNvCxnSpPr>
          <p:nvPr/>
        </p:nvCxnSpPr>
        <p:spPr>
          <a:xfrm>
            <a:off x="6096000" y="3005445"/>
            <a:ext cx="277906" cy="274769"/>
          </a:xfrm>
          <a:prstGeom prst="straightConnector1">
            <a:avLst/>
          </a:prstGeom>
          <a:ln w="25400">
            <a:no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7" name="!!70bArrow">
            <a:extLst>
              <a:ext uri="{FF2B5EF4-FFF2-40B4-BE49-F238E27FC236}">
                <a16:creationId xmlns:a16="http://schemas.microsoft.com/office/drawing/2014/main" id="{2299456A-E019-44AC-461F-1B592C1589A1}"/>
              </a:ext>
            </a:extLst>
          </p:cNvPr>
          <p:cNvCxnSpPr>
            <a:cxnSpLocks/>
          </p:cNvCxnSpPr>
          <p:nvPr/>
        </p:nvCxnSpPr>
        <p:spPr>
          <a:xfrm>
            <a:off x="7050737" y="3139915"/>
            <a:ext cx="412376" cy="134860"/>
          </a:xfrm>
          <a:prstGeom prst="straightConnector1">
            <a:avLst/>
          </a:prstGeom>
          <a:ln w="25400">
            <a:no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6650175"/>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4D73-8C6A-1BA5-5DB2-3CEE4CBAE07C}"/>
              </a:ext>
            </a:extLst>
          </p:cNvPr>
          <p:cNvSpPr>
            <a:spLocks noGrp="1"/>
          </p:cNvSpPr>
          <p:nvPr>
            <p:ph type="title"/>
          </p:nvPr>
        </p:nvSpPr>
        <p:spPr/>
        <p:txBody>
          <a:bodyPr/>
          <a:lstStyle/>
          <a:p>
            <a:r>
              <a:rPr lang="en-US"/>
              <a:t>What is your task?</a:t>
            </a:r>
          </a:p>
        </p:txBody>
      </p:sp>
      <p:sp>
        <p:nvSpPr>
          <p:cNvPr id="3" name="Content Placeholder 2">
            <a:extLst>
              <a:ext uri="{FF2B5EF4-FFF2-40B4-BE49-F238E27FC236}">
                <a16:creationId xmlns:a16="http://schemas.microsoft.com/office/drawing/2014/main" id="{82926FC3-E341-BD9A-443C-F6D8B6A9E678}"/>
              </a:ext>
            </a:extLst>
          </p:cNvPr>
          <p:cNvSpPr>
            <a:spLocks noGrp="1"/>
          </p:cNvSpPr>
          <p:nvPr>
            <p:ph idx="1"/>
          </p:nvPr>
        </p:nvSpPr>
        <p:spPr/>
        <p:txBody>
          <a:bodyPr/>
          <a:lstStyle/>
          <a:p>
            <a:pPr algn="just"/>
            <a:r>
              <a:rPr lang="en-US" dirty="0"/>
              <a:t>The first step in choosing an appropriate LLM is to correctly identify the task you are working on.</a:t>
            </a:r>
          </a:p>
          <a:p>
            <a:pPr algn="just"/>
            <a:r>
              <a:rPr lang="en-US" dirty="0"/>
              <a:t>Let’s look at some specific examples, before thinking of types of tasks in general.</a:t>
            </a:r>
          </a:p>
        </p:txBody>
      </p:sp>
    </p:spTree>
    <p:extLst>
      <p:ext uri="{BB962C8B-B14F-4D97-AF65-F5344CB8AC3E}">
        <p14:creationId xmlns:p14="http://schemas.microsoft.com/office/powerpoint/2010/main" val="205384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7C63C-75A7-3B89-4B6E-9C5ABC90E382}"/>
            </a:ext>
          </a:extLst>
        </p:cNvPr>
        <p:cNvGrpSpPr/>
        <p:nvPr/>
      </p:nvGrpSpPr>
      <p:grpSpPr>
        <a:xfrm>
          <a:off x="0" y="0"/>
          <a:ext cx="0" cy="0"/>
          <a:chOff x="0" y="0"/>
          <a:chExt cx="0" cy="0"/>
        </a:xfrm>
      </p:grpSpPr>
      <p:sp>
        <p:nvSpPr>
          <p:cNvPr id="10" name="Rounded Rectangle 9">
            <a:extLst>
              <a:ext uri="{FF2B5EF4-FFF2-40B4-BE49-F238E27FC236}">
                <a16:creationId xmlns:a16="http://schemas.microsoft.com/office/drawing/2014/main" id="{84B8EB8F-5D4E-4485-D161-7376B7232406}"/>
              </a:ext>
            </a:extLst>
          </p:cNvPr>
          <p:cNvSpPr/>
          <p:nvPr/>
        </p:nvSpPr>
        <p:spPr>
          <a:xfrm>
            <a:off x="6362132" y="2867166"/>
            <a:ext cx="4517409" cy="2047165"/>
          </a:xfrm>
          <a:prstGeom prst="roundRect">
            <a:avLst/>
          </a:prstGeom>
          <a:solidFill>
            <a:srgbClr val="FFB124">
              <a:alpha val="24000"/>
            </a:srgbClr>
          </a:solidFill>
          <a:ln w="38100">
            <a:solidFill>
              <a:srgbClr val="D10008"/>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rPr>
              <a:t>No</a:t>
            </a:r>
          </a:p>
        </p:txBody>
      </p:sp>
      <p:sp>
        <p:nvSpPr>
          <p:cNvPr id="9" name="Rounded Rectangle 8">
            <a:extLst>
              <a:ext uri="{FF2B5EF4-FFF2-40B4-BE49-F238E27FC236}">
                <a16:creationId xmlns:a16="http://schemas.microsoft.com/office/drawing/2014/main" id="{0F3C777B-2CFB-7409-CD6C-D02B654CFCE9}"/>
              </a:ext>
            </a:extLst>
          </p:cNvPr>
          <p:cNvSpPr/>
          <p:nvPr/>
        </p:nvSpPr>
        <p:spPr>
          <a:xfrm>
            <a:off x="1323833" y="2867166"/>
            <a:ext cx="4517409" cy="2047165"/>
          </a:xfrm>
          <a:prstGeom prst="roundRect">
            <a:avLst/>
          </a:prstGeom>
          <a:solidFill>
            <a:srgbClr val="FF6C5A">
              <a:alpha val="49589"/>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rPr>
              <a:t>Yes</a:t>
            </a:r>
          </a:p>
        </p:txBody>
      </p:sp>
      <p:sp>
        <p:nvSpPr>
          <p:cNvPr id="2" name="Title 1">
            <a:extLst>
              <a:ext uri="{FF2B5EF4-FFF2-40B4-BE49-F238E27FC236}">
                <a16:creationId xmlns:a16="http://schemas.microsoft.com/office/drawing/2014/main" id="{3B7762AF-BEFB-0C53-1A09-F23551C0A0EA}"/>
              </a:ext>
            </a:extLst>
          </p:cNvPr>
          <p:cNvSpPr>
            <a:spLocks noGrp="1"/>
          </p:cNvSpPr>
          <p:nvPr>
            <p:ph type="title"/>
          </p:nvPr>
        </p:nvSpPr>
        <p:spPr/>
        <p:txBody>
          <a:bodyPr/>
          <a:lstStyle/>
          <a:p>
            <a:r>
              <a:rPr lang="en-US" dirty="0"/>
              <a:t>Example</a:t>
            </a:r>
          </a:p>
        </p:txBody>
      </p:sp>
      <p:pic>
        <p:nvPicPr>
          <p:cNvPr id="5128" name="!!Meta">
            <a:extLst>
              <a:ext uri="{FF2B5EF4-FFF2-40B4-BE49-F238E27FC236}">
                <a16:creationId xmlns:a16="http://schemas.microsoft.com/office/drawing/2014/main" id="{1EA402D8-B704-B8A1-842E-44F04E2EF9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9105" b="1306"/>
          <a:stretch/>
        </p:blipFill>
        <p:spPr bwMode="auto">
          <a:xfrm>
            <a:off x="5638800" y="2058176"/>
            <a:ext cx="914400" cy="584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1E4ACF-5832-6D8D-A59B-B15386468AA4}"/>
              </a:ext>
            </a:extLst>
          </p:cNvPr>
          <p:cNvSpPr txBox="1"/>
          <p:nvPr/>
        </p:nvSpPr>
        <p:spPr>
          <a:xfrm>
            <a:off x="859809" y="1228299"/>
            <a:ext cx="7942997" cy="584775"/>
          </a:xfrm>
          <a:prstGeom prst="rect">
            <a:avLst/>
          </a:prstGeom>
          <a:noFill/>
        </p:spPr>
        <p:txBody>
          <a:bodyPr wrap="square" rtlCol="0">
            <a:spAutoFit/>
          </a:bodyPr>
          <a:lstStyle/>
          <a:p>
            <a:r>
              <a:rPr lang="en-US" sz="3200" dirty="0"/>
              <a:t>Does it fit in my computer?</a:t>
            </a:r>
          </a:p>
        </p:txBody>
      </p:sp>
      <p:sp>
        <p:nvSpPr>
          <p:cNvPr id="5" name="!!7b">
            <a:extLst>
              <a:ext uri="{FF2B5EF4-FFF2-40B4-BE49-F238E27FC236}">
                <a16:creationId xmlns:a16="http://schemas.microsoft.com/office/drawing/2014/main" id="{8A989477-84B2-A942-32F1-02A6E2E8B5A5}"/>
              </a:ext>
            </a:extLst>
          </p:cNvPr>
          <p:cNvSpPr/>
          <p:nvPr/>
        </p:nvSpPr>
        <p:spPr>
          <a:xfrm>
            <a:off x="1596788" y="3872552"/>
            <a:ext cx="1596788" cy="696036"/>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7B</a:t>
            </a:r>
          </a:p>
        </p:txBody>
      </p:sp>
      <p:sp>
        <p:nvSpPr>
          <p:cNvPr id="6" name="!!13b">
            <a:extLst>
              <a:ext uri="{FF2B5EF4-FFF2-40B4-BE49-F238E27FC236}">
                <a16:creationId xmlns:a16="http://schemas.microsoft.com/office/drawing/2014/main" id="{E8562F30-53F2-657C-7470-88193113786D}"/>
              </a:ext>
            </a:extLst>
          </p:cNvPr>
          <p:cNvSpPr/>
          <p:nvPr/>
        </p:nvSpPr>
        <p:spPr>
          <a:xfrm>
            <a:off x="4069307" y="3872552"/>
            <a:ext cx="1596788" cy="696036"/>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13B</a:t>
            </a:r>
          </a:p>
        </p:txBody>
      </p:sp>
      <p:sp>
        <p:nvSpPr>
          <p:cNvPr id="7" name="!!34b">
            <a:extLst>
              <a:ext uri="{FF2B5EF4-FFF2-40B4-BE49-F238E27FC236}">
                <a16:creationId xmlns:a16="http://schemas.microsoft.com/office/drawing/2014/main" id="{9D5F8F55-4DD0-4008-F61C-CA5BF477D39A}"/>
              </a:ext>
            </a:extLst>
          </p:cNvPr>
          <p:cNvSpPr/>
          <p:nvPr/>
        </p:nvSpPr>
        <p:spPr>
          <a:xfrm>
            <a:off x="6541826" y="3872552"/>
            <a:ext cx="1596788" cy="696036"/>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34B</a:t>
            </a:r>
          </a:p>
        </p:txBody>
      </p:sp>
      <p:sp>
        <p:nvSpPr>
          <p:cNvPr id="8" name="!!70b">
            <a:extLst>
              <a:ext uri="{FF2B5EF4-FFF2-40B4-BE49-F238E27FC236}">
                <a16:creationId xmlns:a16="http://schemas.microsoft.com/office/drawing/2014/main" id="{1E9937D0-0BAF-19B5-61F0-AADB47175073}"/>
              </a:ext>
            </a:extLst>
          </p:cNvPr>
          <p:cNvSpPr/>
          <p:nvPr/>
        </p:nvSpPr>
        <p:spPr>
          <a:xfrm>
            <a:off x="9014345" y="3872552"/>
            <a:ext cx="1596788" cy="696036"/>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70B</a:t>
            </a:r>
          </a:p>
        </p:txBody>
      </p:sp>
      <p:cxnSp>
        <p:nvCxnSpPr>
          <p:cNvPr id="21" name="!!7bArrow">
            <a:extLst>
              <a:ext uri="{FF2B5EF4-FFF2-40B4-BE49-F238E27FC236}">
                <a16:creationId xmlns:a16="http://schemas.microsoft.com/office/drawing/2014/main" id="{6A5CC74F-30B6-23A5-A93F-E4D6CCA3D828}"/>
              </a:ext>
            </a:extLst>
          </p:cNvPr>
          <p:cNvCxnSpPr>
            <a:cxnSpLocks/>
          </p:cNvCxnSpPr>
          <p:nvPr/>
        </p:nvCxnSpPr>
        <p:spPr>
          <a:xfrm flipH="1">
            <a:off x="2395182" y="2642376"/>
            <a:ext cx="3700818" cy="1230176"/>
          </a:xfrm>
          <a:prstGeom prst="straightConnector1">
            <a:avLst/>
          </a:prstGeom>
          <a:ln w="25400">
            <a:solidFill>
              <a:schemeClr val="accent1">
                <a:alpha val="50155"/>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3" name="13bArrow">
            <a:extLst>
              <a:ext uri="{FF2B5EF4-FFF2-40B4-BE49-F238E27FC236}">
                <a16:creationId xmlns:a16="http://schemas.microsoft.com/office/drawing/2014/main" id="{BA521501-C269-D22A-BCE6-43C9FFA1F44D}"/>
              </a:ext>
            </a:extLst>
          </p:cNvPr>
          <p:cNvCxnSpPr>
            <a:cxnSpLocks/>
          </p:cNvCxnSpPr>
          <p:nvPr/>
        </p:nvCxnSpPr>
        <p:spPr>
          <a:xfrm flipH="1">
            <a:off x="4867701" y="2642376"/>
            <a:ext cx="1228299" cy="1230176"/>
          </a:xfrm>
          <a:prstGeom prst="straightConnector1">
            <a:avLst/>
          </a:prstGeom>
          <a:ln w="25400">
            <a:solidFill>
              <a:schemeClr val="accent1">
                <a:alpha val="50155"/>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4" name="!!34bArrow">
            <a:extLst>
              <a:ext uri="{FF2B5EF4-FFF2-40B4-BE49-F238E27FC236}">
                <a16:creationId xmlns:a16="http://schemas.microsoft.com/office/drawing/2014/main" id="{DF158258-BC67-DC25-7D9D-215EE6C7BEC1}"/>
              </a:ext>
            </a:extLst>
          </p:cNvPr>
          <p:cNvCxnSpPr>
            <a:cxnSpLocks/>
          </p:cNvCxnSpPr>
          <p:nvPr/>
        </p:nvCxnSpPr>
        <p:spPr>
          <a:xfrm>
            <a:off x="6096000" y="2642376"/>
            <a:ext cx="1244220" cy="1230176"/>
          </a:xfrm>
          <a:prstGeom prst="straightConnector1">
            <a:avLst/>
          </a:prstGeom>
          <a:ln w="25400">
            <a:solidFill>
              <a:schemeClr val="accent1">
                <a:alpha val="50155"/>
              </a:schemeClr>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5" name="!!70bArrow">
            <a:extLst>
              <a:ext uri="{FF2B5EF4-FFF2-40B4-BE49-F238E27FC236}">
                <a16:creationId xmlns:a16="http://schemas.microsoft.com/office/drawing/2014/main" id="{81EEFA76-94E1-F697-DF63-8966353B94A8}"/>
              </a:ext>
            </a:extLst>
          </p:cNvPr>
          <p:cNvCxnSpPr>
            <a:cxnSpLocks/>
          </p:cNvCxnSpPr>
          <p:nvPr/>
        </p:nvCxnSpPr>
        <p:spPr>
          <a:xfrm>
            <a:off x="6096000" y="2642376"/>
            <a:ext cx="3680012" cy="1203483"/>
          </a:xfrm>
          <a:prstGeom prst="straightConnector1">
            <a:avLst/>
          </a:prstGeom>
          <a:ln w="25400">
            <a:solidFill>
              <a:schemeClr val="accent1">
                <a:alpha val="50155"/>
              </a:schemeClr>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10294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CB020-11F5-7220-8ED3-CE136460A93A}"/>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A75B1F09-18E5-9073-0080-C70BB7608D3C}"/>
              </a:ext>
            </a:extLst>
          </p:cNvPr>
          <p:cNvSpPr/>
          <p:nvPr/>
        </p:nvSpPr>
        <p:spPr>
          <a:xfrm>
            <a:off x="3240585" y="2407024"/>
            <a:ext cx="5710829" cy="2587990"/>
          </a:xfrm>
          <a:prstGeom prst="roundRect">
            <a:avLst/>
          </a:prstGeom>
          <a:solidFill>
            <a:srgbClr val="FF6C5A">
              <a:alpha val="49589"/>
            </a:srgb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2800" b="1" dirty="0">
                <a:solidFill>
                  <a:schemeClr val="tx1"/>
                </a:solidFill>
              </a:rPr>
              <a:t>Yes</a:t>
            </a:r>
          </a:p>
        </p:txBody>
      </p:sp>
      <p:sp>
        <p:nvSpPr>
          <p:cNvPr id="2" name="Title 1">
            <a:extLst>
              <a:ext uri="{FF2B5EF4-FFF2-40B4-BE49-F238E27FC236}">
                <a16:creationId xmlns:a16="http://schemas.microsoft.com/office/drawing/2014/main" id="{4071807B-E760-6E33-869B-1FEBB5D1CFCF}"/>
              </a:ext>
            </a:extLst>
          </p:cNvPr>
          <p:cNvSpPr>
            <a:spLocks noGrp="1"/>
          </p:cNvSpPr>
          <p:nvPr>
            <p:ph type="title"/>
          </p:nvPr>
        </p:nvSpPr>
        <p:spPr/>
        <p:txBody>
          <a:bodyPr/>
          <a:lstStyle/>
          <a:p>
            <a:r>
              <a:rPr lang="en-US" dirty="0"/>
              <a:t>Example</a:t>
            </a:r>
          </a:p>
        </p:txBody>
      </p:sp>
      <p:pic>
        <p:nvPicPr>
          <p:cNvPr id="5128" name="!!Meta">
            <a:extLst>
              <a:ext uri="{FF2B5EF4-FFF2-40B4-BE49-F238E27FC236}">
                <a16:creationId xmlns:a16="http://schemas.microsoft.com/office/drawing/2014/main" id="{D386A702-FCA6-D7CC-75AE-54CC4CB347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9105" b="1306"/>
          <a:stretch/>
        </p:blipFill>
        <p:spPr bwMode="auto">
          <a:xfrm>
            <a:off x="7575176" y="2582611"/>
            <a:ext cx="914400" cy="584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F891F2-2B3C-96D3-AE82-D3A824260D24}"/>
              </a:ext>
            </a:extLst>
          </p:cNvPr>
          <p:cNvSpPr txBox="1"/>
          <p:nvPr/>
        </p:nvSpPr>
        <p:spPr>
          <a:xfrm>
            <a:off x="859809" y="1228299"/>
            <a:ext cx="7942997" cy="584775"/>
          </a:xfrm>
          <a:prstGeom prst="rect">
            <a:avLst/>
          </a:prstGeom>
          <a:noFill/>
        </p:spPr>
        <p:txBody>
          <a:bodyPr wrap="square" rtlCol="0">
            <a:spAutoFit/>
          </a:bodyPr>
          <a:lstStyle/>
          <a:p>
            <a:r>
              <a:rPr lang="en-US" sz="3200" dirty="0"/>
              <a:t>Does it fit in my computer?</a:t>
            </a:r>
          </a:p>
        </p:txBody>
      </p:sp>
      <p:sp>
        <p:nvSpPr>
          <p:cNvPr id="5" name="!!7b">
            <a:extLst>
              <a:ext uri="{FF2B5EF4-FFF2-40B4-BE49-F238E27FC236}">
                <a16:creationId xmlns:a16="http://schemas.microsoft.com/office/drawing/2014/main" id="{E09783EC-9640-7386-739A-AA3FF22667D9}"/>
              </a:ext>
            </a:extLst>
          </p:cNvPr>
          <p:cNvSpPr/>
          <p:nvPr/>
        </p:nvSpPr>
        <p:spPr>
          <a:xfrm>
            <a:off x="4110250" y="3939787"/>
            <a:ext cx="1596788" cy="696036"/>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7B</a:t>
            </a:r>
          </a:p>
        </p:txBody>
      </p:sp>
      <p:sp>
        <p:nvSpPr>
          <p:cNvPr id="6" name="!!13b">
            <a:extLst>
              <a:ext uri="{FF2B5EF4-FFF2-40B4-BE49-F238E27FC236}">
                <a16:creationId xmlns:a16="http://schemas.microsoft.com/office/drawing/2014/main" id="{40A0DA86-2A4C-C2D9-C2DF-EAB5A5DD293F}"/>
              </a:ext>
            </a:extLst>
          </p:cNvPr>
          <p:cNvSpPr/>
          <p:nvPr/>
        </p:nvSpPr>
        <p:spPr>
          <a:xfrm>
            <a:off x="6582769" y="3939787"/>
            <a:ext cx="1596788" cy="696036"/>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13B</a:t>
            </a:r>
          </a:p>
        </p:txBody>
      </p:sp>
    </p:spTree>
    <p:extLst>
      <p:ext uri="{BB962C8B-B14F-4D97-AF65-F5344CB8AC3E}">
        <p14:creationId xmlns:p14="http://schemas.microsoft.com/office/powerpoint/2010/main" val="1836574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0D948-A800-1D0A-9EAD-3817F9281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62C57-743A-D4EC-4EFB-BCDC87468A40}"/>
              </a:ext>
            </a:extLst>
          </p:cNvPr>
          <p:cNvSpPr>
            <a:spLocks noGrp="1"/>
          </p:cNvSpPr>
          <p:nvPr>
            <p:ph type="title"/>
          </p:nvPr>
        </p:nvSpPr>
        <p:spPr/>
        <p:txBody>
          <a:bodyPr/>
          <a:lstStyle/>
          <a:p>
            <a:r>
              <a:rPr lang="en-US" dirty="0"/>
              <a:t>Example</a:t>
            </a:r>
          </a:p>
        </p:txBody>
      </p:sp>
      <p:pic>
        <p:nvPicPr>
          <p:cNvPr id="5128" name="!!Meta">
            <a:extLst>
              <a:ext uri="{FF2B5EF4-FFF2-40B4-BE49-F238E27FC236}">
                <a16:creationId xmlns:a16="http://schemas.microsoft.com/office/drawing/2014/main" id="{581E8D46-EB5F-A0A9-DC24-E6D8EA715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9105" b="1306"/>
          <a:stretch/>
        </p:blipFill>
        <p:spPr bwMode="auto">
          <a:xfrm>
            <a:off x="9580728" y="2099119"/>
            <a:ext cx="914400" cy="584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505157-C6A3-9373-7614-6C8BEB8A9B46}"/>
              </a:ext>
            </a:extLst>
          </p:cNvPr>
          <p:cNvSpPr txBox="1"/>
          <p:nvPr/>
        </p:nvSpPr>
        <p:spPr>
          <a:xfrm>
            <a:off x="791571" y="3166281"/>
            <a:ext cx="5486400" cy="2062103"/>
          </a:xfrm>
          <a:prstGeom prst="rect">
            <a:avLst/>
          </a:prstGeom>
          <a:noFill/>
        </p:spPr>
        <p:txBody>
          <a:bodyPr wrap="square" rtlCol="0">
            <a:spAutoFit/>
          </a:bodyPr>
          <a:lstStyle/>
          <a:p>
            <a:pPr marL="457200" indent="-457200">
              <a:buFont typeface="Arial" panose="020B0604020202020204" pitchFamily="34" charset="0"/>
              <a:buChar char="•"/>
            </a:pPr>
            <a:r>
              <a:rPr lang="en-US" sz="3200" dirty="0"/>
              <a:t>Decoder			👍🏽</a:t>
            </a:r>
          </a:p>
          <a:p>
            <a:pPr marL="457200" indent="-457200">
              <a:buFont typeface="Arial" panose="020B0604020202020204" pitchFamily="34" charset="0"/>
              <a:buChar char="•"/>
            </a:pPr>
            <a:r>
              <a:rPr lang="en-US" sz="3200" dirty="0"/>
              <a:t>Downloadable		👍🏽</a:t>
            </a:r>
          </a:p>
          <a:p>
            <a:pPr marL="457200" indent="-457200">
              <a:buFont typeface="Arial" panose="020B0604020202020204" pitchFamily="34" charset="0"/>
              <a:buChar char="•"/>
            </a:pPr>
            <a:r>
              <a:rPr lang="en-US" sz="3200" dirty="0"/>
              <a:t>Code-specific		👍🏽</a:t>
            </a:r>
          </a:p>
          <a:p>
            <a:pPr marL="457200" indent="-457200">
              <a:buFont typeface="Arial" panose="020B0604020202020204" pitchFamily="34" charset="0"/>
              <a:buChar char="•"/>
            </a:pPr>
            <a:r>
              <a:rPr lang="en-US" sz="3200" dirty="0"/>
              <a:t>Fits in my computer	👍🏽</a:t>
            </a:r>
          </a:p>
        </p:txBody>
      </p:sp>
      <p:sp>
        <p:nvSpPr>
          <p:cNvPr id="5" name="!!7b">
            <a:extLst>
              <a:ext uri="{FF2B5EF4-FFF2-40B4-BE49-F238E27FC236}">
                <a16:creationId xmlns:a16="http://schemas.microsoft.com/office/drawing/2014/main" id="{9F23B809-0A44-C2D8-BFE3-8420B9506415}"/>
              </a:ext>
            </a:extLst>
          </p:cNvPr>
          <p:cNvSpPr/>
          <p:nvPr/>
        </p:nvSpPr>
        <p:spPr>
          <a:xfrm>
            <a:off x="9239534" y="3613246"/>
            <a:ext cx="1596788" cy="696036"/>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7B</a:t>
            </a:r>
          </a:p>
        </p:txBody>
      </p:sp>
      <p:sp>
        <p:nvSpPr>
          <p:cNvPr id="6" name="!!13b">
            <a:extLst>
              <a:ext uri="{FF2B5EF4-FFF2-40B4-BE49-F238E27FC236}">
                <a16:creationId xmlns:a16="http://schemas.microsoft.com/office/drawing/2014/main" id="{0AB8D06E-F078-EC54-81E8-0D74820092C7}"/>
              </a:ext>
            </a:extLst>
          </p:cNvPr>
          <p:cNvSpPr/>
          <p:nvPr/>
        </p:nvSpPr>
        <p:spPr>
          <a:xfrm>
            <a:off x="9239534" y="4473055"/>
            <a:ext cx="1596788" cy="696036"/>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13B</a:t>
            </a:r>
          </a:p>
        </p:txBody>
      </p:sp>
      <p:sp>
        <p:nvSpPr>
          <p:cNvPr id="3" name="TextBox 2">
            <a:extLst>
              <a:ext uri="{FF2B5EF4-FFF2-40B4-BE49-F238E27FC236}">
                <a16:creationId xmlns:a16="http://schemas.microsoft.com/office/drawing/2014/main" id="{ABEE7EE7-37AA-F41A-249A-9337171AAE4A}"/>
              </a:ext>
            </a:extLst>
          </p:cNvPr>
          <p:cNvSpPr txBox="1"/>
          <p:nvPr/>
        </p:nvSpPr>
        <p:spPr>
          <a:xfrm>
            <a:off x="9089409" y="2934269"/>
            <a:ext cx="1897039" cy="461665"/>
          </a:xfrm>
          <a:prstGeom prst="rect">
            <a:avLst/>
          </a:prstGeom>
          <a:noFill/>
        </p:spPr>
        <p:txBody>
          <a:bodyPr wrap="square" rtlCol="0" anchor="ctr">
            <a:spAutoFit/>
          </a:bodyPr>
          <a:lstStyle/>
          <a:p>
            <a:pPr algn="ctr"/>
            <a:r>
              <a:rPr lang="en-US" sz="2400" b="1" dirty="0"/>
              <a:t>CodeLlama</a:t>
            </a:r>
          </a:p>
        </p:txBody>
      </p:sp>
    </p:spTree>
    <p:extLst>
      <p:ext uri="{BB962C8B-B14F-4D97-AF65-F5344CB8AC3E}">
        <p14:creationId xmlns:p14="http://schemas.microsoft.com/office/powerpoint/2010/main" val="1996477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42AE-2B7E-4294-59FA-0306ED9D682F}"/>
              </a:ext>
            </a:extLst>
          </p:cNvPr>
          <p:cNvSpPr>
            <a:spLocks noGrp="1"/>
          </p:cNvSpPr>
          <p:nvPr>
            <p:ph type="title"/>
          </p:nvPr>
        </p:nvSpPr>
        <p:spPr>
          <a:xfrm>
            <a:off x="851845" y="1790700"/>
            <a:ext cx="10515600" cy="899795"/>
          </a:xfrm>
        </p:spPr>
        <p:txBody>
          <a:bodyPr/>
          <a:lstStyle/>
          <a:p>
            <a:pPr algn="ctr"/>
            <a:r>
              <a:rPr lang="en-US" dirty="0"/>
              <a:t>Questions?</a:t>
            </a:r>
          </a:p>
        </p:txBody>
      </p:sp>
    </p:spTree>
    <p:extLst>
      <p:ext uri="{BB962C8B-B14F-4D97-AF65-F5344CB8AC3E}">
        <p14:creationId xmlns:p14="http://schemas.microsoft.com/office/powerpoint/2010/main" val="3566059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9ABDE-1730-0AF8-C01D-56BCEC81A883}"/>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4DDECBAD-B50E-7ED6-8EF6-102A71CC4C57}"/>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Freeform 21">
            <a:extLst>
              <a:ext uri="{FF2B5EF4-FFF2-40B4-BE49-F238E27FC236}">
                <a16:creationId xmlns:a16="http://schemas.microsoft.com/office/drawing/2014/main" id="{95A164BA-B0D0-3302-88B1-45431FA9C0F4}"/>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Parallelogram 14">
            <a:extLst>
              <a:ext uri="{FF2B5EF4-FFF2-40B4-BE49-F238E27FC236}">
                <a16:creationId xmlns:a16="http://schemas.microsoft.com/office/drawing/2014/main" id="{677C159F-85E4-0E1A-7D59-7616B5A0C75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Parallelogram 13">
            <a:extLst>
              <a:ext uri="{FF2B5EF4-FFF2-40B4-BE49-F238E27FC236}">
                <a16:creationId xmlns:a16="http://schemas.microsoft.com/office/drawing/2014/main" id="{E87414D3-AF62-F12A-55E7-C429B8E000C8}"/>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AB3FA677-5D62-C59C-30AC-3F3778129E5D}"/>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schemeClr val="tx1">
                    <a:lumMod val="65000"/>
                    <a:lumOff val="35000"/>
                  </a:schemeClr>
                </a:solidFill>
                <a:latin typeface="Arial" panose="020B0604020202020204" pitchFamily="34" charset="0"/>
                <a:cs typeface="Arial" panose="020B0604020202020204" pitchFamily="34" charset="0"/>
              </a:rPr>
              <a:t>Thank you!</a:t>
            </a:r>
            <a:endParaRPr kumimoji="0" lang="en-US" sz="4800" b="0" i="0" u="none" strike="noStrike" kern="1200" cap="none" spc="0" normalizeH="0" baseline="0" noProof="0" dirty="0">
              <a:ln>
                <a:noFill/>
              </a:ln>
              <a:solidFill>
                <a:schemeClr val="tx1">
                  <a:lumMod val="65000"/>
                  <a:lumOff val="35000"/>
                </a:scheme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5432217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9644</TotalTime>
  <Words>2868</Words>
  <Application>Microsoft Macintosh PowerPoint</Application>
  <PresentationFormat>Widescreen</PresentationFormat>
  <Paragraphs>414</Paragraphs>
  <Slides>94</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Aptos</vt:lpstr>
      <vt:lpstr>Aptos Display</vt:lpstr>
      <vt:lpstr>Arial</vt:lpstr>
      <vt:lpstr>Courier New</vt:lpstr>
      <vt:lpstr>Wingdings</vt:lpstr>
      <vt:lpstr>1_Office Theme</vt:lpstr>
      <vt:lpstr>AI in Research Series</vt:lpstr>
      <vt:lpstr>Choosing an LLM for Your Project</vt:lpstr>
      <vt:lpstr>This workshop is brought to you by:</vt:lpstr>
      <vt:lpstr>Logistics</vt:lpstr>
      <vt:lpstr>What’s next?</vt:lpstr>
      <vt:lpstr>Warning!</vt:lpstr>
      <vt:lpstr>Outline</vt:lpstr>
      <vt:lpstr>PowerPoint Presentation</vt:lpstr>
      <vt:lpstr>What is your task?</vt:lpstr>
      <vt:lpstr>Named Entity Recognition</vt:lpstr>
      <vt:lpstr>Named Entity Recognition</vt:lpstr>
      <vt:lpstr>Sentiment Analysis</vt:lpstr>
      <vt:lpstr>Sentiment Analysis</vt:lpstr>
      <vt:lpstr>Topic Modeling</vt:lpstr>
      <vt:lpstr>Topic Modeling</vt:lpstr>
      <vt:lpstr>Summarization</vt:lpstr>
      <vt:lpstr>Summarization</vt:lpstr>
      <vt:lpstr>Code Generation</vt:lpstr>
      <vt:lpstr>Code Generation</vt:lpstr>
      <vt:lpstr>Chatbots</vt:lpstr>
      <vt:lpstr>Chatbots</vt:lpstr>
      <vt:lpstr>Chatbots</vt:lpstr>
      <vt:lpstr>Chatbots</vt:lpstr>
      <vt:lpstr>Chatbots</vt:lpstr>
      <vt:lpstr>Chatbots</vt:lpstr>
      <vt:lpstr>Chatbots</vt:lpstr>
      <vt:lpstr>More Tasks</vt:lpstr>
      <vt:lpstr>Types of tasks</vt:lpstr>
      <vt:lpstr>Exercise</vt:lpstr>
      <vt:lpstr>Rationale</vt:lpstr>
      <vt:lpstr>PowerPoint Presentation</vt:lpstr>
      <vt:lpstr>How do we deal with text data?</vt:lpstr>
      <vt:lpstr>“Embedding” Models</vt:lpstr>
      <vt:lpstr>Example – Topic Modeling</vt:lpstr>
      <vt:lpstr>Example – Topic Modeling</vt:lpstr>
      <vt:lpstr>Example – Topic Modeling</vt:lpstr>
      <vt:lpstr>Example – Topic Modeling</vt:lpstr>
      <vt:lpstr>Example – Topic Modeling</vt:lpstr>
      <vt:lpstr>Example – Topic Modeling</vt:lpstr>
      <vt:lpstr>The Transformer</vt:lpstr>
      <vt:lpstr>The Transformer</vt:lpstr>
      <vt:lpstr>The Transformer</vt:lpstr>
      <vt:lpstr>The Transformer</vt:lpstr>
      <vt:lpstr>Common Transformer-based Models</vt:lpstr>
      <vt:lpstr>Exercise</vt:lpstr>
      <vt:lpstr>Exercise</vt:lpstr>
      <vt:lpstr>PowerPoint Presentation</vt:lpstr>
      <vt:lpstr>Open-source vs Proprietary</vt:lpstr>
      <vt:lpstr>Where do I find these models?</vt:lpstr>
      <vt:lpstr>Where do I find these models?</vt:lpstr>
      <vt:lpstr>Where do I find these models?</vt:lpstr>
      <vt:lpstr>A Note on Microsoft Copilot</vt:lpstr>
      <vt:lpstr>Where do I find these models?</vt:lpstr>
      <vt:lpstr>A Note on Azure</vt:lpstr>
      <vt:lpstr>GPT Series</vt:lpstr>
      <vt:lpstr>Where do I find these models?</vt:lpstr>
      <vt:lpstr>Where do I find these models?</vt:lpstr>
      <vt:lpstr>What about open-source models?</vt:lpstr>
      <vt:lpstr>Comparison</vt:lpstr>
      <vt:lpstr>Which one to choose?</vt:lpstr>
      <vt:lpstr>Security Considerations</vt:lpstr>
      <vt:lpstr>What are the steps?</vt:lpstr>
      <vt:lpstr>PowerPoint Presentation</vt:lpstr>
      <vt:lpstr>Legal Considerations</vt:lpstr>
      <vt:lpstr>Privacy Considerations</vt:lpstr>
      <vt:lpstr>Privacy Considerations</vt:lpstr>
      <vt:lpstr>Computational Considerations</vt:lpstr>
      <vt:lpstr>Computational Considerations</vt:lpstr>
      <vt:lpstr>Domain Considerations</vt:lpstr>
      <vt:lpstr>Domain Considerations</vt:lpstr>
      <vt:lpstr>Domain Considerations</vt:lpstr>
      <vt:lpstr>Domain Considerations</vt:lpstr>
      <vt:lpstr>Ethical Considerations</vt:lpstr>
      <vt:lpstr>Ethical Considerations</vt:lpstr>
      <vt:lpstr>Ethical Considerations</vt:lpstr>
      <vt:lpstr>Ethical Considerations</vt:lpstr>
      <vt:lpstr>PowerPoint Presentation</vt:lpstr>
      <vt:lpstr>Choosing your LLM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Efren Nauvoo Cruz Cortes</dc:creator>
  <cp:lastModifiedBy>Efren Nauvoo Cruz Cortes</cp:lastModifiedBy>
  <cp:revision>124</cp:revision>
  <dcterms:created xsi:type="dcterms:W3CDTF">2024-11-05T17:51:04Z</dcterms:created>
  <dcterms:modified xsi:type="dcterms:W3CDTF">2024-11-12T17:36:43Z</dcterms:modified>
</cp:coreProperties>
</file>